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  <p:sldMasterId id="2147484748" r:id="rId2"/>
  </p:sldMasterIdLst>
  <p:notesMasterIdLst>
    <p:notesMasterId r:id="rId63"/>
  </p:notesMasterIdLst>
  <p:handoutMasterIdLst>
    <p:handoutMasterId r:id="rId64"/>
  </p:handoutMasterIdLst>
  <p:sldIdLst>
    <p:sldId id="256" r:id="rId3"/>
    <p:sldId id="402" r:id="rId4"/>
    <p:sldId id="535" r:id="rId5"/>
    <p:sldId id="536" r:id="rId6"/>
    <p:sldId id="475" r:id="rId7"/>
    <p:sldId id="476" r:id="rId8"/>
    <p:sldId id="477" r:id="rId9"/>
    <p:sldId id="479" r:id="rId10"/>
    <p:sldId id="480" r:id="rId11"/>
    <p:sldId id="481" r:id="rId12"/>
    <p:sldId id="483" r:id="rId13"/>
    <p:sldId id="484" r:id="rId14"/>
    <p:sldId id="485" r:id="rId15"/>
    <p:sldId id="486" r:id="rId16"/>
    <p:sldId id="487" r:id="rId17"/>
    <p:sldId id="482" r:id="rId18"/>
    <p:sldId id="489" r:id="rId19"/>
    <p:sldId id="491" r:id="rId20"/>
    <p:sldId id="490" r:id="rId21"/>
    <p:sldId id="493" r:id="rId22"/>
    <p:sldId id="495" r:id="rId23"/>
    <p:sldId id="496" r:id="rId24"/>
    <p:sldId id="497" r:id="rId25"/>
    <p:sldId id="499" r:id="rId26"/>
    <p:sldId id="545" r:id="rId27"/>
    <p:sldId id="500" r:id="rId28"/>
    <p:sldId id="504" r:id="rId29"/>
    <p:sldId id="506" r:id="rId30"/>
    <p:sldId id="507" r:id="rId31"/>
    <p:sldId id="508" r:id="rId32"/>
    <p:sldId id="509" r:id="rId33"/>
    <p:sldId id="512" r:id="rId34"/>
    <p:sldId id="513" r:id="rId35"/>
    <p:sldId id="538" r:id="rId36"/>
    <p:sldId id="515" r:id="rId37"/>
    <p:sldId id="516" r:id="rId38"/>
    <p:sldId id="517" r:id="rId39"/>
    <p:sldId id="539" r:id="rId40"/>
    <p:sldId id="540" r:id="rId41"/>
    <p:sldId id="518" r:id="rId42"/>
    <p:sldId id="542" r:id="rId43"/>
    <p:sldId id="519" r:id="rId44"/>
    <p:sldId id="520" r:id="rId45"/>
    <p:sldId id="521" r:id="rId46"/>
    <p:sldId id="522" r:id="rId47"/>
    <p:sldId id="523" r:id="rId48"/>
    <p:sldId id="524" r:id="rId49"/>
    <p:sldId id="525" r:id="rId50"/>
    <p:sldId id="527" r:id="rId51"/>
    <p:sldId id="529" r:id="rId52"/>
    <p:sldId id="544" r:id="rId53"/>
    <p:sldId id="530" r:id="rId54"/>
    <p:sldId id="531" r:id="rId55"/>
    <p:sldId id="543" r:id="rId56"/>
    <p:sldId id="546" r:id="rId57"/>
    <p:sldId id="492" r:id="rId58"/>
    <p:sldId id="494" r:id="rId59"/>
    <p:sldId id="533" r:id="rId60"/>
    <p:sldId id="503" r:id="rId61"/>
    <p:sldId id="541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FF7C"/>
    <a:srgbClr val="7CCA62"/>
    <a:srgbClr val="10CF9B"/>
    <a:srgbClr val="0F6FC6"/>
    <a:srgbClr val="000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/>
    <p:restoredTop sz="73707" autoAdjust="0"/>
  </p:normalViewPr>
  <p:slideViewPr>
    <p:cSldViewPr snapToGrid="0">
      <p:cViewPr varScale="1">
        <p:scale>
          <a:sx n="116" d="100"/>
          <a:sy n="116" d="100"/>
        </p:scale>
        <p:origin x="133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04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21FEC-127E-431E-8C1B-A2E432BB2901}" type="datetimeFigureOut">
              <a:rPr lang="en-GB" smtClean="0"/>
              <a:t>12/02/2022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4B5E3-C51C-4787-8D5E-82E5DBDF925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110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4F027-978E-4D01-AFE3-785AD79C0C71}" type="datetimeFigureOut">
              <a:rPr lang="en-GB" smtClean="0"/>
              <a:t>12/02/2022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D4176-6E78-402A-A756-58ED709DC11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1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rganiza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HcIYt-QNd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youtu.be/tQEkdu6zT_A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1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resume</a:t>
            </a:r>
            <a:r>
              <a:rPr lang="it-IT" dirty="0"/>
              <a:t> ON 3 and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a </a:t>
            </a:r>
            <a:r>
              <a:rPr lang="it-IT" dirty="0" err="1"/>
              <a:t>solution</a:t>
            </a:r>
            <a:r>
              <a:rPr lang="it-IT" dirty="0"/>
              <a:t> to the </a:t>
            </a:r>
            <a:r>
              <a:rPr lang="it-IT" dirty="0" err="1"/>
              <a:t>jurisdicional</a:t>
            </a:r>
            <a:r>
              <a:rPr lang="it-IT" dirty="0"/>
              <a:t> law </a:t>
            </a:r>
            <a:r>
              <a:rPr lang="it-IT" dirty="0" err="1"/>
              <a:t>concern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]. </a:t>
            </a:r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83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rganization"/>
              </a:rPr>
              <a:t>organization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set of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express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design a list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PROPOSING CHANGE BUT COEXISTENCE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---In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nutshell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allocate.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--Once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ledger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--Note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bylaws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-----The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reality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global network.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performing the functions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of an IPv4 address registry.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alloca-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part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code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IPv6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consensus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</a:t>
            </a:r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Hereby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general design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Distributed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Organization (DAO)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trade-offs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consensus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Second,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irrevocable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-free,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privacy-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appropriate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incentives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(human-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time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[85]. In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nutshell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allocate.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Once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ledger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bylaws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reality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global network.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Internet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mimics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recipients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authoritative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associate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for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operate,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[52],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note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IANA/RIR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test of time, and the ICANN plus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appreciated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Internet community.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an alternative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 the area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operate.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case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evolve,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crossroad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to the Internet,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immature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embrace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stake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Internet-wide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aforementioned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Internet community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allocate a small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the global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 create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enlighten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community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hands-on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future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management.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design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design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05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meet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for the Internet Resource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“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 ́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fair,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parties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irrespectively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“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[17]. </a:t>
            </a:r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094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 of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wasteful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60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CURRENT DIMENSIONS TABLES TO PROCESS ROUTES: LIMIT THE NUMBER OF ROUTES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NUMBER OF PREFIX THE LOWER HARDWARE REQUIREMENTS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ALLOCATION POLICIES IS TO REDUCE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 ADVERTISED BY FOSTERTING HIERACHICAL ALLOCATION.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ENCURAGES PROVIDER BASED ADDRESS AGGREGATION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network providers,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turn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suballocate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single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encompasses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entries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6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to be REGISTERD SERVING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troubleshoot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connectivity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Authority (IANA)/RIR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PRIVATE AND PUBLIC  DATABASE with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USED FOR LEGAL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party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(IRR)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incomplete or inaccurate [52]. </a:t>
            </a:r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2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DIFFERNCE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case of the RPKI,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</a:t>
            </a:r>
            <a:endParaRPr lang="it-IT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TAMPERING OF BLOCKCHAIN BLOCK </a:t>
            </a:r>
            <a:b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Suppression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51%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[13].. </a:t>
            </a:r>
            <a:endParaRPr lang="it-IT" dirty="0"/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Corruption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compromise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</a:t>
            </a:r>
            <a:endParaRPr lang="it-IT" dirty="0"/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information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attestation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tacker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compromise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LIR.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compromise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RPKI</a:t>
            </a:r>
            <a:endParaRPr lang="it-IT" dirty="0"/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revoke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attestation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compromise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LIR’s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compromising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LIR’s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Registration</a:t>
            </a:r>
            <a:r>
              <a:rPr lang="it-IT" dirty="0"/>
              <a:t>: 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party </a:t>
            </a:r>
            <a:r>
              <a:rPr lang="it-IT" dirty="0" err="1"/>
              <a:t>accessing</a:t>
            </a:r>
            <a:r>
              <a:rPr lang="it-IT" dirty="0"/>
              <a:t> to the </a:t>
            </a:r>
            <a:r>
              <a:rPr lang="it-IT" dirty="0" err="1"/>
              <a:t>blockchain</a:t>
            </a:r>
            <a:r>
              <a:rPr lang="it-IT" dirty="0"/>
              <a:t> can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contact</a:t>
            </a:r>
            <a:r>
              <a:rPr lang="it-IT" dirty="0"/>
              <a:t> and </a:t>
            </a:r>
            <a:r>
              <a:rPr lang="it-IT" dirty="0" err="1"/>
              <a:t>routing</a:t>
            </a:r>
            <a:r>
              <a:rPr lang="it-IT" dirty="0"/>
              <a:t> policy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authorized</a:t>
            </a:r>
            <a:r>
              <a:rPr lang="it-IT" dirty="0"/>
              <a:t> by the </a:t>
            </a:r>
            <a:r>
              <a:rPr lang="it-IT" dirty="0" err="1"/>
              <a:t>assignee</a:t>
            </a:r>
            <a:r>
              <a:rPr lang="it-IT" dirty="0"/>
              <a:t> of the Internet </a:t>
            </a:r>
            <a:r>
              <a:rPr lang="it-IT" dirty="0" err="1"/>
              <a:t>resources</a:t>
            </a:r>
            <a:r>
              <a:rPr lang="it-IT" dirty="0"/>
              <a:t>. </a:t>
            </a:r>
          </a:p>
          <a:p>
            <a:r>
              <a:rPr lang="it-IT" dirty="0"/>
              <a:t>In </a:t>
            </a:r>
            <a:r>
              <a:rPr lang="it-IT" dirty="0" err="1"/>
              <a:t>summary</a:t>
            </a:r>
            <a:r>
              <a:rPr lang="it-IT" dirty="0"/>
              <a:t>, </a:t>
            </a:r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stronger</a:t>
            </a:r>
            <a:r>
              <a:rPr lang="it-IT" dirty="0"/>
              <a:t> privacy </a:t>
            </a:r>
            <a:r>
              <a:rPr lang="it-IT" dirty="0" err="1"/>
              <a:t>fee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holders</a:t>
            </a:r>
            <a:r>
              <a:rPr lang="it-IT" dirty="0"/>
              <a:t> to </a:t>
            </a:r>
            <a:r>
              <a:rPr lang="it-IT" dirty="0" err="1"/>
              <a:t>voluntarily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contact</a:t>
            </a:r>
            <a:r>
              <a:rPr lang="it-IT" dirty="0"/>
              <a:t> and </a:t>
            </a:r>
            <a:r>
              <a:rPr lang="it-IT" dirty="0" err="1"/>
              <a:t>routing</a:t>
            </a:r>
            <a:r>
              <a:rPr lang="it-IT" dirty="0"/>
              <a:t> information for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purposes</a:t>
            </a:r>
            <a:r>
              <a:rPr lang="it-IT" dirty="0"/>
              <a:t>. </a:t>
            </a:r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79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is agnostic to the blockchain mechanisms and automatically benefits from its evolution which is taken care by the community.</a:t>
            </a:r>
          </a:p>
          <a:p>
            <a:endParaRPr lang="it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Clean architecture with layered design that separates the blockchain from the registry service. 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it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Fast development and deployment, as we only need to focus in the design and the implementation of the registry service.</a:t>
            </a:r>
          </a:p>
          <a:p>
            <a:endParaRPr lang="it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Secure bootstrapping, i.e., a secure blockchain from the start of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The security is given by the amount of computational power already spent in the chain </a:t>
            </a:r>
          </a:p>
          <a:p>
            <a:endParaRPr lang="it-E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97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Rolse</a:t>
            </a:r>
            <a:r>
              <a:rPr lang="it-IT" dirty="0"/>
              <a:t>: MANAGER ;  LIR ;  END-USER ; THIRD PARTY </a:t>
            </a:r>
          </a:p>
          <a:p>
            <a:r>
              <a:rPr lang="it-IT" dirty="0"/>
              <a:t>12 </a:t>
            </a:r>
            <a:r>
              <a:rPr lang="it-IT" dirty="0" err="1"/>
              <a:t>Block</a:t>
            </a:r>
            <a:r>
              <a:rPr lang="it-IT" dirty="0"/>
              <a:t> .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block</a:t>
            </a:r>
            <a:r>
              <a:rPr lang="it-IT" dirty="0"/>
              <a:t> indicate the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spend</a:t>
            </a:r>
            <a:r>
              <a:rPr lang="it-IT" dirty="0"/>
              <a:t> to </a:t>
            </a:r>
            <a:r>
              <a:rPr lang="it-IT" dirty="0" err="1"/>
              <a:t>modify</a:t>
            </a:r>
            <a:r>
              <a:rPr lang="it-IT" dirty="0"/>
              <a:t> the information in way to </a:t>
            </a:r>
            <a:r>
              <a:rPr lang="it-IT" dirty="0" err="1"/>
              <a:t>modify</a:t>
            </a:r>
            <a:r>
              <a:rPr lang="it-IT" dirty="0"/>
              <a:t> he </a:t>
            </a:r>
            <a:r>
              <a:rPr lang="it-IT" dirty="0" err="1"/>
              <a:t>history</a:t>
            </a:r>
            <a:endParaRPr lang="it-IT" dirty="0"/>
          </a:p>
          <a:p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block</a:t>
            </a:r>
            <a:r>
              <a:rPr lang="it-IT" dirty="0"/>
              <a:t> of </a:t>
            </a:r>
            <a:r>
              <a:rPr lang="it-IT" dirty="0" err="1"/>
              <a:t>globally</a:t>
            </a:r>
            <a:r>
              <a:rPr lang="it-IT" dirty="0"/>
              <a:t> </a:t>
            </a:r>
            <a:r>
              <a:rPr lang="it-IT" dirty="0" err="1"/>
              <a:t>routable</a:t>
            </a:r>
            <a:r>
              <a:rPr lang="it-IT" dirty="0"/>
              <a:t> IP </a:t>
            </a:r>
            <a:r>
              <a:rPr lang="it-IT" dirty="0" err="1"/>
              <a:t>addresses</a:t>
            </a:r>
            <a:r>
              <a:rPr lang="it-IT" dirty="0"/>
              <a:t> to allocate. To </a:t>
            </a:r>
            <a:r>
              <a:rPr lang="it-IT" dirty="0" err="1"/>
              <a:t>request</a:t>
            </a:r>
            <a:r>
              <a:rPr lang="it-IT" dirty="0"/>
              <a:t> an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, an </a:t>
            </a:r>
            <a:r>
              <a:rPr lang="it-IT" dirty="0" err="1"/>
              <a:t>entity</a:t>
            </a:r>
            <a:r>
              <a:rPr lang="it-IT" dirty="0"/>
              <a:t> </a:t>
            </a:r>
            <a:r>
              <a:rPr lang="it-IT" dirty="0" err="1"/>
              <a:t>transfers</a:t>
            </a:r>
            <a:r>
              <a:rPr lang="it-IT" dirty="0"/>
              <a:t> a </a:t>
            </a:r>
            <a:r>
              <a:rPr lang="it-IT" dirty="0" err="1"/>
              <a:t>fee</a:t>
            </a:r>
            <a:r>
              <a:rPr lang="it-IT" dirty="0"/>
              <a:t> to </a:t>
            </a:r>
            <a:r>
              <a:rPr lang="it-IT" dirty="0" err="1"/>
              <a:t>InBlock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annotates</a:t>
            </a:r>
            <a:r>
              <a:rPr lang="it-IT" dirty="0"/>
              <a:t> in the </a:t>
            </a:r>
            <a:r>
              <a:rPr lang="it-IT" dirty="0" err="1"/>
              <a:t>blockchain</a:t>
            </a:r>
            <a:r>
              <a:rPr lang="it-IT" dirty="0"/>
              <a:t> the </a:t>
            </a:r>
            <a:r>
              <a:rPr lang="it-IT" dirty="0" err="1"/>
              <a:t>prefix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the </a:t>
            </a:r>
            <a:r>
              <a:rPr lang="it-IT" dirty="0" err="1"/>
              <a:t>requester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public </a:t>
            </a:r>
            <a:r>
              <a:rPr lang="it-IT" dirty="0" err="1"/>
              <a:t>accessible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/>
              <a:t>The human </a:t>
            </a:r>
            <a:r>
              <a:rPr lang="it-IT" dirty="0" err="1"/>
              <a:t>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 to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definition</a:t>
            </a:r>
            <a:r>
              <a:rPr lang="it-IT" dirty="0"/>
              <a:t> of the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rules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controlled</a:t>
            </a:r>
            <a:r>
              <a:rPr lang="it-IT" dirty="0"/>
              <a:t> by </a:t>
            </a:r>
            <a:r>
              <a:rPr lang="it-IT" dirty="0" err="1"/>
              <a:t>any</a:t>
            </a:r>
            <a:r>
              <a:rPr lang="it-IT" dirty="0"/>
              <a:t> single </a:t>
            </a:r>
            <a:r>
              <a:rPr lang="it-IT" dirty="0" err="1"/>
              <a:t>entity</a:t>
            </a:r>
            <a:r>
              <a:rPr lang="it-IT" dirty="0"/>
              <a:t>, so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IP </a:t>
            </a:r>
            <a:r>
              <a:rPr lang="it-IT" dirty="0" err="1"/>
              <a:t>address</a:t>
            </a:r>
            <a:r>
              <a:rPr lang="it-IT" dirty="0"/>
              <a:t> management,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in a </a:t>
            </a:r>
            <a:r>
              <a:rPr lang="it-IT" dirty="0" err="1"/>
              <a:t>mechanism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reflects</a:t>
            </a:r>
            <a:r>
              <a:rPr lang="it-IT" dirty="0"/>
              <a:t> more </a:t>
            </a:r>
            <a:r>
              <a:rPr lang="it-IT" dirty="0" err="1"/>
              <a:t>accurately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Internet reality </a:t>
            </a:r>
            <a:r>
              <a:rPr lang="it-IT" dirty="0" err="1"/>
              <a:t>as</a:t>
            </a:r>
            <a:r>
              <a:rPr lang="it-IT" dirty="0"/>
              <a:t> a global network. </a:t>
            </a:r>
          </a:p>
          <a:p>
            <a:endParaRPr lang="it-IT" dirty="0"/>
          </a:p>
          <a:p>
            <a:r>
              <a:rPr lang="it-IT" dirty="0"/>
              <a:t>Clear and </a:t>
            </a:r>
            <a:r>
              <a:rPr lang="it-IT" dirty="0" err="1"/>
              <a:t>Transparent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human </a:t>
            </a:r>
            <a:r>
              <a:rPr lang="it-IT" dirty="0" err="1"/>
              <a:t>discretion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 for the </a:t>
            </a:r>
            <a:r>
              <a:rPr lang="it-IT" dirty="0" err="1"/>
              <a:t>organizations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the Internet for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.</a:t>
            </a:r>
          </a:p>
          <a:p>
            <a:r>
              <a:rPr lang="it-IT" dirty="0"/>
              <a:t> </a:t>
            </a:r>
          </a:p>
          <a:p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preserved</a:t>
            </a:r>
            <a:r>
              <a:rPr lang="it-IT" dirty="0"/>
              <a:t> by a </a:t>
            </a:r>
            <a:r>
              <a:rPr lang="it-IT" dirty="0" err="1"/>
              <a:t>fee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mimics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fees</a:t>
            </a:r>
            <a:r>
              <a:rPr lang="it-IT" dirty="0"/>
              <a:t> </a:t>
            </a:r>
            <a:r>
              <a:rPr lang="it-IT" dirty="0" err="1"/>
              <a:t>charged</a:t>
            </a:r>
            <a:r>
              <a:rPr lang="it-IT" dirty="0"/>
              <a:t> by the </a:t>
            </a:r>
            <a:r>
              <a:rPr lang="it-IT" dirty="0" err="1"/>
              <a:t>RIRs</a:t>
            </a:r>
            <a:r>
              <a:rPr lang="it-IT" dirty="0"/>
              <a:t> to the </a:t>
            </a:r>
            <a:r>
              <a:rPr lang="it-IT" dirty="0" err="1"/>
              <a:t>recipients</a:t>
            </a:r>
            <a:r>
              <a:rPr lang="it-IT" dirty="0"/>
              <a:t> of IP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allocations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07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Rolse</a:t>
            </a:r>
            <a:r>
              <a:rPr lang="it-IT" dirty="0"/>
              <a:t>: MANAGER ;  LIR ;  END-USER ; THIRD PARTY </a:t>
            </a:r>
          </a:p>
          <a:p>
            <a:br>
              <a:rPr lang="it-IT" dirty="0"/>
            </a:br>
            <a:r>
              <a:rPr lang="it-IT" dirty="0"/>
              <a:t>LIR </a:t>
            </a:r>
            <a:r>
              <a:rPr lang="it-IT" dirty="0" err="1"/>
              <a:t>Register</a:t>
            </a:r>
            <a:r>
              <a:rPr lang="it-IT" dirty="0"/>
              <a:t> </a:t>
            </a:r>
            <a:r>
              <a:rPr lang="it-IT" dirty="0" err="1"/>
              <a:t>Prefix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requesting</a:t>
            </a:r>
            <a:r>
              <a:rPr lang="it-IT" dirty="0"/>
              <a:t> a new </a:t>
            </a:r>
            <a:r>
              <a:rPr lang="it-IT" dirty="0" err="1"/>
              <a:t>allocation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  <a:p>
            <a:r>
              <a:rPr lang="it-IT" dirty="0"/>
              <a:t>InBlock4 </a:t>
            </a:r>
            <a:r>
              <a:rPr lang="it-IT" dirty="0" err="1"/>
              <a:t>resolve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InBlock6. </a:t>
            </a:r>
            <a:br>
              <a:rPr lang="it-IT" dirty="0"/>
            </a:br>
            <a:r>
              <a:rPr lang="it-IT" dirty="0"/>
              <a:t>I</a:t>
            </a:r>
          </a:p>
          <a:p>
            <a:r>
              <a:rPr lang="it-IT" dirty="0" err="1"/>
              <a:t>nBlock</a:t>
            </a:r>
            <a:r>
              <a:rPr lang="it-IT" dirty="0"/>
              <a:t> 4 </a:t>
            </a: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dirty="0" err="1"/>
              <a:t>means</a:t>
            </a:r>
            <a:r>
              <a:rPr lang="it-IT" dirty="0"/>
              <a:t> to </a:t>
            </a:r>
            <a:r>
              <a:rPr lang="it-IT" dirty="0" err="1"/>
              <a:t>register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blockchain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IPv6 a </a:t>
            </a:r>
            <a:r>
              <a:rPr lang="it-IT" dirty="0" err="1"/>
              <a:t>lot</a:t>
            </a:r>
            <a:r>
              <a:rPr lang="it-IT" dirty="0"/>
              <a:t> </a:t>
            </a:r>
          </a:p>
          <a:p>
            <a:r>
              <a:rPr lang="it-IT" dirty="0"/>
              <a:t>IPv4 </a:t>
            </a:r>
            <a:r>
              <a:rPr lang="it-IT" dirty="0" err="1"/>
              <a:t>scarcity</a:t>
            </a:r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630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validator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listening</a:t>
            </a:r>
            <a:r>
              <a:rPr lang="it-IT" dirty="0"/>
              <a:t> to </a:t>
            </a:r>
            <a:r>
              <a:rPr lang="it-IT" dirty="0" err="1"/>
              <a:t>ethereum</a:t>
            </a:r>
            <a:r>
              <a:rPr lang="it-IT" dirty="0"/>
              <a:t>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. The </a:t>
            </a:r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 are </a:t>
            </a:r>
            <a:r>
              <a:rPr lang="it-IT" dirty="0" err="1"/>
              <a:t>managed</a:t>
            </a:r>
            <a:r>
              <a:rPr lang="it-IT" dirty="0"/>
              <a:t> </a:t>
            </a:r>
            <a:r>
              <a:rPr lang="it-IT" dirty="0" err="1"/>
              <a:t>throught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2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open the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intrdocution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reflection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DIRAC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beacuse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revelation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2009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mainstream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constantly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evolving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the time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---In 13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3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generation of 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</a:t>
            </a: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-----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1-gen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with 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monetary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untrusted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parties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intermediary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it-IT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the control back in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.» </a:t>
            </a:r>
          </a:p>
          <a:p>
            <a:pPr fontAlgn="base"/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------2-gen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“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intermediaries</a:t>
            </a: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-----3-gen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flaws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adoption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suffer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Blockchian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commonly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Bitcoin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cryptocurrency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to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t-IT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future of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use-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tremendously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go.</a:t>
            </a:r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8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buFont typeface="Arial" panose="020B0604020202020204" pitchFamily="34" charset="0"/>
              <a:buNone/>
              <a:defRPr/>
            </a:pPr>
            <a:r>
              <a:rPr lang="en-US" sz="2800" dirty="0"/>
              <a:t>Metric 1 : </a:t>
            </a:r>
            <a:r>
              <a:rPr lang="en-US" sz="2800" dirty="0" err="1"/>
              <a:t>TimeScale</a:t>
            </a:r>
            <a:r>
              <a:rPr lang="en-US" sz="2800" dirty="0"/>
              <a:t> . </a:t>
            </a:r>
          </a:p>
          <a:p>
            <a:pPr marL="0" lvl="0" indent="0" defTabSz="914400">
              <a:buFont typeface="Arial" panose="020B0604020202020204" pitchFamily="34" charset="0"/>
              <a:buNone/>
              <a:defRPr/>
            </a:pPr>
            <a:r>
              <a:rPr lang="en-US" sz="2800" dirty="0"/>
              <a:t>RIR: From day to weeks to finalize the assignment process.</a:t>
            </a:r>
          </a:p>
          <a:p>
            <a:pPr marL="0" lvl="0" indent="0" defTabSz="914400">
              <a:buFont typeface="Arial" panose="020B0604020202020204" pitchFamily="34" charset="0"/>
              <a:buNone/>
              <a:defRPr/>
            </a:pPr>
            <a:r>
              <a:rPr lang="en-US" sz="2800" dirty="0"/>
              <a:t>Experiment Setup: MAINNET  50TX each of the </a:t>
            </a:r>
            <a:r>
              <a:rPr lang="en-US" sz="2800" dirty="0" err="1"/>
              <a:t>InBlock</a:t>
            </a:r>
            <a:r>
              <a:rPr lang="en-US" sz="2800" dirty="0"/>
              <a:t> functions spanned over 10h</a:t>
            </a:r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68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Metric 2 Transaction Price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 is the unit Ethereum uses to express the cost in terms of computation and storage of a given call or transaction. PRICE WE PAY TO GET CODE EXECUTED IN THOUSAND OF REMOTE COMPUTER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GasUsed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Gas required by every operation written in the contract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GasPrice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Price that the user is willing to pay for every operation to get its transaction mined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Price in ether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gasUsed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*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gasPrice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 </a:t>
            </a:r>
          </a:p>
          <a:p>
            <a:pPr marL="0" indent="0" defTabSz="914400">
              <a:buFont typeface="Arial" panose="020B0604020202020204" pitchFamily="34" charset="0"/>
              <a:buNone/>
              <a:defRPr/>
            </a:pPr>
            <a:r>
              <a:rPr lang="it-IT" sz="2800" dirty="0" err="1"/>
              <a:t>Deploy</a:t>
            </a:r>
            <a:r>
              <a:rPr lang="it-IT" sz="2800" dirty="0"/>
              <a:t>:  12.18 MGAS, with an </a:t>
            </a:r>
            <a:r>
              <a:rPr lang="it-IT" sz="2800" dirty="0" err="1"/>
              <a:t>estimated</a:t>
            </a:r>
            <a:r>
              <a:rPr lang="it-IT" sz="2800" dirty="0"/>
              <a:t> </a:t>
            </a:r>
            <a:r>
              <a:rPr lang="it-IT" sz="2800" dirty="0" err="1"/>
              <a:t>cost</a:t>
            </a:r>
            <a:r>
              <a:rPr lang="it-IT" sz="2800" dirty="0"/>
              <a:t> of US$ 60.96.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Experiment Setup:  Deployment 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Mainnet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50 transactions for each of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functions spanned over 10h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38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Distributed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Organization (DAO)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trade-offs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----First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consensus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----Second,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irrevocable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-free,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privacy-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appropriate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incentives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(human-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time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Internet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mimics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recipients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authoritative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associate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for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operate,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[52],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note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IANA/RIR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test of time, and the ICANN plus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appreciated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Internet community.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an alternative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 the area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operate. </a:t>
            </a:r>
          </a:p>
          <a:p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case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evolve,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crossroad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to the Internet,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immature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embrace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stake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Internet-wide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aforementioned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Internet community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allocate a small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the global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 create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enlighten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community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hands-on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future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management. </a:t>
            </a: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design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rationale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design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89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1995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Internet-wide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endParaRPr lang="it-IT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dirty="0"/>
              <a:t>More </a:t>
            </a:r>
            <a:r>
              <a:rPr lang="it-IT" sz="1200" dirty="0" err="1"/>
              <a:t>than</a:t>
            </a:r>
            <a:r>
              <a:rPr lang="it-IT" sz="1200" dirty="0"/>
              <a:t> 34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IRRs</a:t>
            </a:r>
            <a:endParaRPr lang="it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ES" sz="1200" dirty="0"/>
              <a:t>Information stallness - incosistency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Policies</a:t>
            </a:r>
            <a:r>
              <a:rPr lang="it-IT" sz="1200" dirty="0"/>
              <a:t> </a:t>
            </a:r>
            <a:r>
              <a:rPr lang="it-IT" sz="1200" dirty="0" err="1"/>
              <a:t>expressed</a:t>
            </a:r>
            <a:r>
              <a:rPr lang="it-IT" sz="1200" dirty="0"/>
              <a:t> in Routing Policy </a:t>
            </a:r>
            <a:r>
              <a:rPr lang="it-IT" sz="1200" dirty="0" err="1"/>
              <a:t>Specification</a:t>
            </a:r>
            <a:r>
              <a:rPr lang="it-IT" sz="1200" dirty="0"/>
              <a:t> Language (RPSL) : </a:t>
            </a:r>
            <a:r>
              <a:rPr lang="it-IT" sz="1200" dirty="0" err="1"/>
              <a:t>Complex</a:t>
            </a:r>
            <a:r>
              <a:rPr lang="it-IT" sz="1200" dirty="0"/>
              <a:t> to </a:t>
            </a:r>
            <a:r>
              <a:rPr lang="it-IT" sz="1200" dirty="0" err="1"/>
              <a:t>extract</a:t>
            </a:r>
            <a:r>
              <a:rPr lang="it-IT" sz="1200" dirty="0"/>
              <a:t> </a:t>
            </a:r>
            <a:r>
              <a:rPr lang="it-IT" sz="1200" dirty="0" err="1"/>
              <a:t>ASes</a:t>
            </a:r>
            <a:r>
              <a:rPr lang="it-IT" sz="1200" dirty="0"/>
              <a:t> </a:t>
            </a:r>
            <a:r>
              <a:rPr lang="it-IT" sz="1200" dirty="0" err="1"/>
              <a:t>relationship</a:t>
            </a:r>
            <a:r>
              <a:rPr lang="it-IT" sz="1200" dirty="0"/>
              <a:t> 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 pitchFamily="34" charset="0"/>
              </a:rPr>
              <a:t>Blockchain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Unique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shared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ledger</a:t>
            </a:r>
            <a:r>
              <a:rPr lang="it-IT" dirty="0">
                <a:cs typeface="Calibri" panose="020F0502020204030204" pitchFamily="34" charset="0"/>
              </a:rPr>
              <a:t> for the </a:t>
            </a:r>
            <a:r>
              <a:rPr lang="it-IT" dirty="0" err="1">
                <a:cs typeface="Calibri" panose="020F0502020204030204" pitchFamily="34" charset="0"/>
              </a:rPr>
              <a:t>decentralised</a:t>
            </a:r>
            <a:r>
              <a:rPr lang="it-IT" dirty="0">
                <a:cs typeface="Calibri" panose="020F0502020204030204" pitchFamily="34" charset="0"/>
              </a:rPr>
              <a:t> management of the information </a:t>
            </a:r>
            <a:r>
              <a:rPr lang="it-IT" dirty="0" err="1">
                <a:cs typeface="Calibri" panose="020F0502020204030204" pitchFamily="34" charset="0"/>
              </a:rPr>
              <a:t>stored</a:t>
            </a:r>
            <a:r>
              <a:rPr lang="it-IT" dirty="0">
                <a:cs typeface="Calibri" panose="020F0502020204030204" pitchFamily="34" charset="0"/>
              </a:rPr>
              <a:t> in the </a:t>
            </a:r>
            <a:r>
              <a:rPr lang="it-IT" dirty="0" err="1">
                <a:cs typeface="Calibri" panose="020F0502020204030204" pitchFamily="34" charset="0"/>
              </a:rPr>
              <a:t>IRRs</a:t>
            </a:r>
            <a:endParaRPr lang="it-E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ES" sz="1200" dirty="0"/>
              <a:t>Globally distributed routing information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Routing Security (MANRS)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[66],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 to create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[5],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ASIRIA can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bootstrap for ASPA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policy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list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short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router of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validate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valley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-free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internet,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RPKI,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bootstrap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validate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shortcoming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 to motivate the work on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(IRB)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1995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Internet-wide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Routing Security (MANRS)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[66],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 to create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[5],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ASIRIA can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bootstrap for ASPA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policy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list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short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router of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validate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valley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-free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internet,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RPKI,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bootstrap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validate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shortcoming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 to motivate the work on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(IRB)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059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scope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of a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</a:t>
            </a:r>
            <a:r>
              <a:rPr lang="it-IT" dirty="0"/>
              <a:t> can be </a:t>
            </a:r>
            <a:r>
              <a:rPr lang="it-IT" dirty="0" err="1"/>
              <a:t>redirection</a:t>
            </a:r>
            <a:r>
              <a:rPr lang="it-IT" dirty="0"/>
              <a:t> of </a:t>
            </a:r>
            <a:r>
              <a:rPr lang="it-IT" dirty="0" err="1"/>
              <a:t>traffic</a:t>
            </a:r>
            <a:endParaRPr lang="it-IT" dirty="0"/>
          </a:p>
          <a:p>
            <a:r>
              <a:rPr lang="it-IT" dirty="0" err="1"/>
              <a:t>Leaks</a:t>
            </a:r>
            <a:r>
              <a:rPr lang="it-IT" dirty="0"/>
              <a:t> can be </a:t>
            </a:r>
            <a:r>
              <a:rPr lang="it-IT" dirty="0" err="1"/>
              <a:t>accidental</a:t>
            </a:r>
            <a:r>
              <a:rPr lang="it-IT" dirty="0"/>
              <a:t> or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arise</a:t>
            </a:r>
            <a:r>
              <a:rPr lang="it-IT" dirty="0"/>
              <a:t> from </a:t>
            </a:r>
            <a:r>
              <a:rPr lang="it-IT" dirty="0" err="1"/>
              <a:t>accidental</a:t>
            </a:r>
            <a:r>
              <a:rPr lang="it-IT" dirty="0"/>
              <a:t> </a:t>
            </a:r>
            <a:r>
              <a:rPr lang="it-IT" dirty="0" err="1"/>
              <a:t>misconfigurations</a:t>
            </a:r>
            <a:r>
              <a:rPr lang="it-IT" dirty="0"/>
              <a:t>.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---BGP PATH SEQUENCE OF AS TRAVERSED FROM ORIGIN TO DESTINATION OF TRAFFIC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---BGP PATH AS SEQUENCE OF BUSINESS RELATIONSHIP BETWEEN TRAVERSED AS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Valley free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downstream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4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Additionally</a:t>
            </a:r>
            <a:r>
              <a:rPr lang="it-IT" dirty="0"/>
              <a:t>, RFC 7908 </a:t>
            </a:r>
            <a:r>
              <a:rPr lang="it-IT" dirty="0" err="1"/>
              <a:t>defines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of </a:t>
            </a:r>
            <a:r>
              <a:rPr lang="it-IT" dirty="0" err="1"/>
              <a:t>type</a:t>
            </a:r>
            <a:r>
              <a:rPr lang="it-IT" dirty="0"/>
              <a:t> 5 and 6,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are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mis-origination</a:t>
            </a:r>
            <a:r>
              <a:rPr lang="it-IT" dirty="0"/>
              <a:t> or re-</a:t>
            </a:r>
            <a:r>
              <a:rPr lang="it-IT" dirty="0" err="1"/>
              <a:t>origination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 by the </a:t>
            </a:r>
            <a:r>
              <a:rPr lang="it-IT" dirty="0" err="1"/>
              <a:t>offending</a:t>
            </a:r>
            <a:r>
              <a:rPr lang="it-IT" dirty="0"/>
              <a:t> AS </a:t>
            </a:r>
          </a:p>
          <a:p>
            <a:r>
              <a:rPr lang="it-IT" dirty="0"/>
              <a:t>can be </a:t>
            </a:r>
            <a:r>
              <a:rPr lang="it-IT" dirty="0" err="1"/>
              <a:t>prevented</a:t>
            </a:r>
            <a:r>
              <a:rPr lang="it-IT" dirty="0"/>
              <a:t> by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RPKI-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origin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. 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of </a:t>
            </a:r>
            <a:r>
              <a:rPr lang="it-IT" dirty="0" err="1"/>
              <a:t>types</a:t>
            </a:r>
            <a:r>
              <a:rPr lang="it-IT" dirty="0"/>
              <a:t> 1 to 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Hairpin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multihomed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client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ISP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provider to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4 - Peer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provider.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18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396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The IRB </a:t>
            </a:r>
            <a:r>
              <a:rPr lang="it-IT" sz="1200" dirty="0" err="1"/>
              <a:t>consortium</a:t>
            </a:r>
            <a:r>
              <a:rPr lang="it-IT" sz="1200" dirty="0"/>
              <a:t> can be </a:t>
            </a:r>
            <a:r>
              <a:rPr lang="it-IT" sz="1200" dirty="0" err="1"/>
              <a:t>started</a:t>
            </a:r>
            <a:r>
              <a:rPr lang="it-IT" sz="1200" dirty="0"/>
              <a:t> by a subset of the </a:t>
            </a:r>
            <a:r>
              <a:rPr lang="it-IT" sz="1200" dirty="0" err="1"/>
              <a:t>involved</a:t>
            </a:r>
            <a:r>
              <a:rPr lang="it-IT" sz="1200" dirty="0"/>
              <a:t> </a:t>
            </a:r>
            <a:r>
              <a:rPr lang="it-IT" sz="1200" dirty="0" err="1"/>
              <a:t>players</a:t>
            </a:r>
            <a:r>
              <a:rPr lang="it-IT" sz="1200" dirty="0"/>
              <a:t> </a:t>
            </a:r>
            <a:r>
              <a:rPr lang="it-IT" sz="1200" dirty="0" err="1"/>
              <a:t>such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RIRs</a:t>
            </a:r>
            <a:r>
              <a:rPr lang="it-IT" sz="1200" dirty="0"/>
              <a:t>, </a:t>
            </a:r>
            <a:r>
              <a:rPr lang="it-IT" sz="1200" dirty="0" err="1"/>
              <a:t>NIRs</a:t>
            </a:r>
            <a:r>
              <a:rPr lang="it-IT" sz="1200" dirty="0"/>
              <a:t>, </a:t>
            </a:r>
            <a:r>
              <a:rPr lang="it-IT" sz="1200" dirty="0" err="1"/>
              <a:t>ISPs</a:t>
            </a:r>
            <a:r>
              <a:rPr lang="it-IT" sz="1200" dirty="0"/>
              <a:t> or </a:t>
            </a:r>
            <a:r>
              <a:rPr lang="it-IT" sz="1200" dirty="0" err="1"/>
              <a:t>any</a:t>
            </a:r>
            <a:r>
              <a:rPr lang="it-IT" sz="1200" dirty="0"/>
              <a:t> </a:t>
            </a:r>
            <a:r>
              <a:rPr lang="it-IT" sz="1200" dirty="0" err="1"/>
              <a:t>interested</a:t>
            </a:r>
            <a:r>
              <a:rPr lang="it-IT" sz="1200" dirty="0"/>
              <a:t> </a:t>
            </a:r>
            <a:r>
              <a:rPr lang="it-IT" sz="1200" dirty="0" err="1"/>
              <a:t>organization</a:t>
            </a:r>
            <a:endParaRPr lang="it-IT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Hyperledger</a:t>
            </a:r>
            <a:r>
              <a:rPr lang="it-IT" sz="1200" dirty="0"/>
              <a:t> </a:t>
            </a:r>
            <a:r>
              <a:rPr lang="it-IT" sz="1200" dirty="0" err="1"/>
              <a:t>Fabric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the </a:t>
            </a:r>
            <a:r>
              <a:rPr lang="it-IT" sz="1200" dirty="0" err="1"/>
              <a:t>permissioned</a:t>
            </a:r>
            <a:r>
              <a:rPr lang="it-IT" sz="1200" dirty="0"/>
              <a:t> </a:t>
            </a:r>
            <a:r>
              <a:rPr lang="it-IT" sz="1200" dirty="0" err="1"/>
              <a:t>blockchain</a:t>
            </a:r>
            <a:r>
              <a:rPr lang="it-IT" sz="1200" dirty="0"/>
              <a:t> </a:t>
            </a:r>
            <a:r>
              <a:rPr lang="it-IT" sz="1200" dirty="0" err="1"/>
              <a:t>framework</a:t>
            </a:r>
            <a:r>
              <a:rPr lang="it-IT" sz="1200" dirty="0"/>
              <a:t> of </a:t>
            </a:r>
            <a:r>
              <a:rPr lang="it-IT" sz="1200" dirty="0" err="1"/>
              <a:t>choice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The IRB </a:t>
            </a:r>
            <a:r>
              <a:rPr lang="it-IT" sz="1200" dirty="0" err="1"/>
              <a:t>blockchain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a </a:t>
            </a:r>
            <a:r>
              <a:rPr lang="it-IT" sz="1200" dirty="0" err="1"/>
              <a:t>consortium</a:t>
            </a:r>
            <a:r>
              <a:rPr lang="it-IT" sz="1200" dirty="0"/>
              <a:t> </a:t>
            </a:r>
            <a:r>
              <a:rPr lang="it-IT" sz="1200" dirty="0" err="1"/>
              <a:t>run</a:t>
            </a:r>
            <a:r>
              <a:rPr lang="it-IT" sz="1200" dirty="0"/>
              <a:t> by </a:t>
            </a:r>
            <a:r>
              <a:rPr lang="it-IT" sz="1200" dirty="0" err="1"/>
              <a:t>independent</a:t>
            </a:r>
            <a:r>
              <a:rPr lang="it-IT" sz="1200" dirty="0"/>
              <a:t> </a:t>
            </a:r>
            <a:r>
              <a:rPr lang="it-IT" sz="1200" i="1" dirty="0" err="1"/>
              <a:t>organizations</a:t>
            </a:r>
            <a:br>
              <a:rPr lang="it-IT" sz="1200" dirty="0"/>
            </a:b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The IRB </a:t>
            </a:r>
            <a:r>
              <a:rPr lang="it-IT" sz="1200" dirty="0" err="1"/>
              <a:t>blockchain</a:t>
            </a:r>
            <a:r>
              <a:rPr lang="it-IT" sz="1200" dirty="0"/>
              <a:t> can be set up in a </a:t>
            </a:r>
            <a:r>
              <a:rPr lang="it-IT" sz="1200" dirty="0" err="1"/>
              <a:t>customizable</a:t>
            </a:r>
            <a:r>
              <a:rPr lang="it-IT" sz="1200" dirty="0"/>
              <a:t> </a:t>
            </a:r>
            <a:r>
              <a:rPr lang="it-IT" sz="1200" dirty="0" err="1"/>
              <a:t>decentralized</a:t>
            </a:r>
            <a:r>
              <a:rPr lang="it-IT" sz="1200" dirty="0"/>
              <a:t> and </a:t>
            </a:r>
            <a:r>
              <a:rPr lang="it-IT" sz="1200" dirty="0" err="1"/>
              <a:t>permissioned</a:t>
            </a:r>
            <a:r>
              <a:rPr lang="it-IT" sz="1200" dirty="0"/>
              <a:t> fashion to </a:t>
            </a:r>
            <a:r>
              <a:rPr lang="it-IT" sz="1200" dirty="0" err="1"/>
              <a:t>meet</a:t>
            </a:r>
            <a:r>
              <a:rPr lang="it-IT" sz="1200" dirty="0"/>
              <a:t> the </a:t>
            </a:r>
            <a:r>
              <a:rPr lang="it-IT" sz="1200" dirty="0" err="1"/>
              <a:t>needs</a:t>
            </a:r>
            <a:r>
              <a:rPr lang="it-IT" sz="1200" dirty="0"/>
              <a:t> of </a:t>
            </a:r>
            <a:r>
              <a:rPr lang="it-IT" sz="1200" dirty="0" err="1"/>
              <a:t>participants</a:t>
            </a:r>
            <a:r>
              <a:rPr lang="it-IT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899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endorsing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----UP to </a:t>
            </a:r>
            <a:r>
              <a:rPr lang="it-IT" sz="1200" dirty="0" err="1"/>
              <a:t>consortium</a:t>
            </a:r>
            <a:r>
              <a:rPr lang="it-IT" sz="1200" dirty="0"/>
              <a:t> </a:t>
            </a:r>
            <a:r>
              <a:rPr lang="it-IT" sz="1200" dirty="0" err="1"/>
              <a:t>through</a:t>
            </a:r>
            <a:r>
              <a:rPr lang="it-IT" sz="1200" dirty="0"/>
              <a:t> the Certificate Autority to </a:t>
            </a:r>
            <a:r>
              <a:rPr lang="it-IT" sz="1200" dirty="0" err="1"/>
              <a:t>manage</a:t>
            </a:r>
            <a:r>
              <a:rPr lang="it-IT" sz="1200" dirty="0"/>
              <a:t> </a:t>
            </a:r>
            <a:r>
              <a:rPr lang="it-IT" sz="1200" dirty="0" err="1"/>
              <a:t>organizations</a:t>
            </a:r>
            <a:r>
              <a:rPr lang="it-IT" sz="1200" dirty="0"/>
              <a:t> </a:t>
            </a:r>
            <a:r>
              <a:rPr lang="it-IT" sz="1200" dirty="0" err="1"/>
              <a:t>identities</a:t>
            </a:r>
            <a:r>
              <a:rPr lang="it-IT" sz="1200" dirty="0"/>
              <a:t> and </a:t>
            </a:r>
            <a:r>
              <a:rPr lang="it-IT" sz="1200" dirty="0" err="1"/>
              <a:t>membership</a:t>
            </a:r>
            <a:r>
              <a:rPr lang="it-IT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holding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use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public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certificate.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client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certificate.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situation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RIR/NIR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RPKI certificate. 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of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ASN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client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certificate from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authority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IRB. </a:t>
            </a:r>
            <a:endParaRPr lang="it-IT" dirty="0"/>
          </a:p>
          <a:p>
            <a:endParaRPr lang="it-IT" dirty="0"/>
          </a:p>
          <a:p>
            <a:endParaRPr lang="it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holding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(AS)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client of the IRB.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IRB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holding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situation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Resource Public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(RPKI)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ASN [110].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ASN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prove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ASN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exhibiting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of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public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certificate. So,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RPKI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client in the IRB and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affecting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ASN.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RPKI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attesting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(ASN)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client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certificate.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situation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RIR/NIR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RPKI certificate.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of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ASN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client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certificate from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authority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IRB. </a:t>
            </a:r>
            <a:endParaRPr lang="it-IT" dirty="0"/>
          </a:p>
          <a:p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38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89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Let's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some </a:t>
            </a:r>
            <a:r>
              <a:rPr lang="it-IT" dirty="0" err="1"/>
              <a:t>numbers</a:t>
            </a:r>
            <a:r>
              <a:rPr lang="it-IT" dirty="0"/>
              <a:t> to the </a:t>
            </a:r>
            <a:r>
              <a:rPr lang="it-IT" dirty="0" err="1"/>
              <a:t>nowadays</a:t>
            </a:r>
            <a:r>
              <a:rPr lang="it-IT" dirty="0"/>
              <a:t>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dirty="0" err="1"/>
              <a:t>utilisation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Financial </a:t>
            </a:r>
            <a:r>
              <a:rPr lang="it-IT" dirty="0" err="1"/>
              <a:t>institutions</a:t>
            </a:r>
            <a:r>
              <a:rPr lang="it-IT" dirty="0"/>
              <a:t> to </a:t>
            </a:r>
            <a:r>
              <a:rPr lang="it-IT" dirty="0" err="1"/>
              <a:t>save</a:t>
            </a:r>
            <a:r>
              <a:rPr lang="it-IT" dirty="0"/>
              <a:t> $20 </a:t>
            </a:r>
            <a:r>
              <a:rPr lang="it-IT" dirty="0" err="1"/>
              <a:t>billion</a:t>
            </a:r>
            <a:r>
              <a:rPr lang="it-IT" dirty="0"/>
              <a:t> per </a:t>
            </a:r>
            <a:r>
              <a:rPr lang="it-IT" dirty="0" err="1"/>
              <a:t>year</a:t>
            </a:r>
            <a:r>
              <a:rPr lang="it-IT" dirty="0"/>
              <a:t> in cross-</a:t>
            </a:r>
            <a:r>
              <a:rPr lang="it-IT" dirty="0" err="1"/>
              <a:t>border</a:t>
            </a:r>
            <a:r>
              <a:rPr lang="it-IT" dirty="0"/>
              <a:t> </a:t>
            </a:r>
            <a:r>
              <a:rPr lang="it-IT" dirty="0" err="1"/>
              <a:t>payment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, </a:t>
            </a:r>
            <a:r>
              <a:rPr lang="it-IT" dirty="0" err="1"/>
              <a:t>settlement</a:t>
            </a:r>
            <a:r>
              <a:rPr lang="it-IT" dirty="0"/>
              <a:t>, and </a:t>
            </a:r>
            <a:r>
              <a:rPr lang="it-IT" dirty="0" err="1"/>
              <a:t>regulatory</a:t>
            </a:r>
            <a:r>
              <a:rPr lang="it-IT" dirty="0"/>
              <a:t>. </a:t>
            </a:r>
          </a:p>
          <a:p>
            <a:br>
              <a:rPr lang="it-IT" dirty="0"/>
            </a:br>
            <a:r>
              <a:rPr lang="it-IT" dirty="0"/>
              <a:t>The 4 time </a:t>
            </a:r>
            <a:r>
              <a:rPr lang="it-IT" dirty="0" err="1"/>
              <a:t>eth</a:t>
            </a:r>
            <a:r>
              <a:rPr lang="it-IT" dirty="0"/>
              <a:t> trans show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new generation </a:t>
            </a:r>
            <a:r>
              <a:rPr lang="it-IT" dirty="0" err="1"/>
              <a:t>leads</a:t>
            </a:r>
            <a:r>
              <a:rPr lang="it-IT" dirty="0"/>
              <a:t> to mass </a:t>
            </a:r>
            <a:r>
              <a:rPr lang="it-IT" dirty="0" err="1"/>
              <a:t>adoption</a:t>
            </a:r>
            <a:r>
              <a:rPr lang="it-IT" dirty="0"/>
              <a:t>. From 20 </a:t>
            </a:r>
            <a:r>
              <a:rPr lang="it-IT" dirty="0" err="1"/>
              <a:t>tx</a:t>
            </a:r>
            <a:r>
              <a:rPr lang="it-IT" dirty="0"/>
              <a:t> per </a:t>
            </a:r>
            <a:r>
              <a:rPr lang="it-IT" dirty="0" err="1"/>
              <a:t>s</a:t>
            </a:r>
            <a:r>
              <a:rPr lang="it-IT" dirty="0"/>
              <a:t> up to 3000 </a:t>
            </a:r>
            <a:r>
              <a:rPr lang="it-IT" dirty="0" err="1"/>
              <a:t>tps</a:t>
            </a:r>
            <a:r>
              <a:rPr lang="it-IT" dirty="0"/>
              <a:t> to 100,000 </a:t>
            </a:r>
            <a:r>
              <a:rPr lang="it-IT" dirty="0" err="1"/>
              <a:t>tps</a:t>
            </a:r>
            <a:br>
              <a:rPr lang="it-IT" dirty="0"/>
            </a:br>
            <a:r>
              <a:rPr lang="it-IT" dirty="0"/>
              <a:t>---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thanks</a:t>
            </a:r>
            <a:r>
              <a:rPr lang="it-IT" dirty="0"/>
              <a:t> to the </a:t>
            </a:r>
            <a:r>
              <a:rPr lang="it-IT" dirty="0" err="1"/>
              <a:t>standardad</a:t>
            </a:r>
            <a:r>
              <a:rPr lang="it-IT" dirty="0"/>
              <a:t> </a:t>
            </a:r>
            <a:r>
              <a:rPr lang="it-IT" dirty="0" err="1"/>
              <a:t>agreed</a:t>
            </a:r>
            <a:r>
              <a:rPr lang="it-IT" dirty="0"/>
              <a:t> by the </a:t>
            </a:r>
            <a:r>
              <a:rPr lang="it-IT" dirty="0" err="1"/>
              <a:t>whole</a:t>
            </a:r>
            <a:r>
              <a:rPr lang="it-IT" dirty="0"/>
              <a:t> community </a:t>
            </a:r>
            <a:br>
              <a:rPr lang="it-IT" dirty="0"/>
            </a:br>
            <a:endParaRPr lang="it-IT" dirty="0"/>
          </a:p>
          <a:p>
            <a:endParaRPr lang="it-IT" dirty="0"/>
          </a:p>
          <a:p>
            <a:r>
              <a:rPr lang="it-IT" dirty="0" err="1"/>
              <a:t>Standards</a:t>
            </a:r>
            <a:r>
              <a:rPr lang="it-IT" dirty="0"/>
              <a:t> </a:t>
            </a:r>
            <a:r>
              <a:rPr lang="it-IT" dirty="0" err="1"/>
              <a:t>leds</a:t>
            </a:r>
            <a:r>
              <a:rPr lang="it-IT" dirty="0"/>
              <a:t> to mass </a:t>
            </a:r>
            <a:r>
              <a:rPr lang="it-IT" dirty="0" err="1"/>
              <a:t>adoption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>ERC20 </a:t>
            </a:r>
            <a:r>
              <a:rPr lang="it-IT" dirty="0" err="1"/>
              <a:t>Tokens</a:t>
            </a:r>
            <a:r>
              <a:rPr lang="it-IT" dirty="0"/>
              <a:t> for </a:t>
            </a:r>
            <a:r>
              <a:rPr lang="it-IT" dirty="0" err="1"/>
              <a:t>DAOs</a:t>
            </a:r>
            <a:r>
              <a:rPr lang="it-IT" dirty="0"/>
              <a:t> </a:t>
            </a:r>
            <a:r>
              <a:rPr lang="it-IT" dirty="0" err="1"/>
              <a:t>Decentralised</a:t>
            </a:r>
            <a:r>
              <a:rPr lang="it-IT" dirty="0"/>
              <a:t> </a:t>
            </a:r>
            <a:r>
              <a:rPr lang="it-IT" dirty="0" err="1"/>
              <a:t>Autonomus</a:t>
            </a:r>
            <a:r>
              <a:rPr lang="it-IT" dirty="0"/>
              <a:t> </a:t>
            </a:r>
            <a:r>
              <a:rPr lang="it-IT" dirty="0" err="1"/>
              <a:t>Organizations</a:t>
            </a:r>
            <a:endParaRPr lang="it-IT" dirty="0"/>
          </a:p>
          <a:p>
            <a:r>
              <a:rPr lang="it-IT" dirty="0" err="1"/>
              <a:t>NFTs</a:t>
            </a:r>
            <a:r>
              <a:rPr lang="it-IT" dirty="0"/>
              <a:t>: Digital Art, </a:t>
            </a:r>
            <a:r>
              <a:rPr lang="it-IT" dirty="0" err="1"/>
              <a:t>Gamining</a:t>
            </a:r>
            <a:r>
              <a:rPr lang="it-IT" dirty="0"/>
              <a:t>, 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(DAO) [26],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bylaws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code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DAO’s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contract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deterministic</a:t>
            </a:r>
            <a:r>
              <a:rPr lang="it-IT" dirty="0"/>
              <a:t> </a:t>
            </a:r>
            <a:r>
              <a:rPr lang="it-IT" dirty="0" err="1"/>
              <a:t>programme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executes</a:t>
            </a:r>
            <a:r>
              <a:rPr lang="it-IT" dirty="0"/>
              <a:t> business </a:t>
            </a:r>
            <a:r>
              <a:rPr lang="it-IT" dirty="0" err="1"/>
              <a:t>logic</a:t>
            </a:r>
            <a:r>
              <a:rPr lang="it-IT" dirty="0"/>
              <a:t> in </a:t>
            </a:r>
            <a:r>
              <a:rPr lang="it-IT" dirty="0" err="1"/>
              <a:t>response</a:t>
            </a:r>
            <a:r>
              <a:rPr lang="it-IT" dirty="0"/>
              <a:t> to </a:t>
            </a:r>
            <a:r>
              <a:rPr lang="it-IT" dirty="0" err="1"/>
              <a:t>event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and </a:t>
            </a:r>
            <a:r>
              <a:rPr lang="it-IT" dirty="0" err="1"/>
              <a:t>run</a:t>
            </a:r>
            <a:r>
              <a:rPr lang="it-IT" dirty="0"/>
              <a:t> in the </a:t>
            </a:r>
            <a:r>
              <a:rPr lang="it-IT" dirty="0" err="1"/>
              <a:t>blockchain</a:t>
            </a:r>
            <a:r>
              <a:rPr lang="it-IT" dirty="0"/>
              <a:t>. </a:t>
            </a:r>
          </a:p>
          <a:p>
            <a:r>
              <a:rPr lang="it-IT" dirty="0"/>
              <a:t>Smart </a:t>
            </a:r>
            <a:r>
              <a:rPr lang="it-IT" dirty="0" err="1"/>
              <a:t>contracts</a:t>
            </a:r>
            <a:r>
              <a:rPr lang="it-IT" dirty="0"/>
              <a:t> first </a:t>
            </a:r>
            <a:r>
              <a:rPr lang="it-IT" dirty="0" err="1"/>
              <a:t>proposed</a:t>
            </a:r>
            <a:r>
              <a:rPr lang="it-IT" dirty="0"/>
              <a:t> in 1994 by Nick </a:t>
            </a:r>
            <a:r>
              <a:rPr lang="it-IT" dirty="0" err="1"/>
              <a:t>Szabo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"Bit Gold" in 1998.  </a:t>
            </a:r>
          </a:p>
          <a:p>
            <a:r>
              <a:rPr lang="it-IT" dirty="0"/>
              <a:t>First Time in human </a:t>
            </a:r>
            <a:r>
              <a:rPr lang="it-IT" dirty="0" err="1"/>
              <a:t>history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parties can setup a business, </a:t>
            </a:r>
            <a:r>
              <a:rPr lang="it-IT" dirty="0" err="1"/>
              <a:t>without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of a </a:t>
            </a:r>
            <a:r>
              <a:rPr lang="it-IT" dirty="0" err="1"/>
              <a:t>trusted</a:t>
            </a:r>
            <a:r>
              <a:rPr lang="it-IT" dirty="0"/>
              <a:t> </a:t>
            </a:r>
            <a:r>
              <a:rPr lang="it-IT" dirty="0" err="1"/>
              <a:t>third</a:t>
            </a:r>
            <a:r>
              <a:rPr lang="it-IT" dirty="0"/>
              <a:t> party, </a:t>
            </a:r>
            <a:r>
              <a:rPr lang="it-IT" dirty="0" err="1"/>
              <a:t>codifying</a:t>
            </a:r>
            <a:r>
              <a:rPr lang="it-IT" dirty="0"/>
              <a:t> the of law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agreement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contracts</a:t>
            </a:r>
            <a:r>
              <a:rPr lang="it-IT" dirty="0"/>
              <a:t>. </a:t>
            </a:r>
          </a:p>
          <a:p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exciting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DeFi</a:t>
            </a:r>
            <a:r>
              <a:rPr lang="it-IT" dirty="0"/>
              <a:t> or </a:t>
            </a:r>
            <a:r>
              <a:rPr lang="it-IT" dirty="0" err="1"/>
              <a:t>decentralized</a:t>
            </a:r>
            <a:r>
              <a:rPr lang="it-IT" dirty="0"/>
              <a:t> Finance </a:t>
            </a:r>
          </a:p>
          <a:p>
            <a:r>
              <a:rPr lang="it-IT" dirty="0"/>
              <a:t>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locked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skyrocked</a:t>
            </a:r>
            <a:r>
              <a:rPr lang="it-IT" dirty="0"/>
              <a:t> in the last </a:t>
            </a:r>
            <a:r>
              <a:rPr lang="it-IT" dirty="0" err="1"/>
              <a:t>year</a:t>
            </a:r>
            <a:r>
              <a:rPr lang="it-IT" dirty="0"/>
              <a:t> with a </a:t>
            </a:r>
            <a:r>
              <a:rPr lang="it-IT" dirty="0" err="1"/>
              <a:t>peak</a:t>
            </a:r>
            <a:r>
              <a:rPr lang="it-IT" dirty="0"/>
              <a:t> of 280+ b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Money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Financial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Lending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Real estate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personal information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benefits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Securely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Artist royalties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 Non-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fungible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Logistics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of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 Data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Gambling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564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LMRoman10"/>
              </a:rPr>
              <a:t>Cooperative </a:t>
            </a:r>
            <a:r>
              <a:rPr lang="it-IT" sz="1200" dirty="0" err="1">
                <a:latin typeface="LMRoman10"/>
              </a:rPr>
              <a:t>Association</a:t>
            </a:r>
            <a:r>
              <a:rPr lang="it-IT" sz="1200" dirty="0">
                <a:latin typeface="LMRoman10"/>
              </a:rPr>
              <a:t> for Internet Data Analysis (CAIDA)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LMRoman10"/>
                <a:ea typeface="+mn-ea"/>
                <a:cs typeface="+mn-cs"/>
              </a:rPr>
              <a:t>----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depicted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RIR.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5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data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Ground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simulate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IRB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dirty="0">
                <a:latin typeface="LMRoman10"/>
              </a:rPr>
              <a:t>----</a:t>
            </a:r>
            <a:r>
              <a:rPr lang="it-IT" dirty="0"/>
              <a:t>are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records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linearly</a:t>
            </a:r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03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Made 3 Components.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IRR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component.</a:t>
            </a:r>
            <a:endParaRPr lang="it-IT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sz="1200" dirty="0" err="1"/>
              <a:t>Identifies</a:t>
            </a:r>
            <a:r>
              <a:rPr lang="it-IT" sz="1200" dirty="0"/>
              <a:t> </a:t>
            </a:r>
            <a:r>
              <a:rPr lang="it-IT" sz="1200" dirty="0" err="1"/>
              <a:t>leaked</a:t>
            </a:r>
            <a:r>
              <a:rPr lang="it-IT" sz="1200" dirty="0"/>
              <a:t> </a:t>
            </a:r>
            <a:r>
              <a:rPr lang="it-IT" sz="1200" dirty="0" err="1"/>
              <a:t>routes</a:t>
            </a:r>
            <a:r>
              <a:rPr lang="it-IT" sz="1200" dirty="0"/>
              <a:t> and  </a:t>
            </a:r>
            <a:r>
              <a:rPr lang="it-IT" sz="1200" i="1" dirty="0" err="1"/>
              <a:t>drop</a:t>
            </a:r>
            <a:r>
              <a:rPr lang="it-IT" sz="1200" i="1" dirty="0"/>
              <a:t> list</a:t>
            </a:r>
            <a:r>
              <a:rPr lang="it-IT" sz="1200" dirty="0"/>
              <a:t>, </a:t>
            </a:r>
            <a:r>
              <a:rPr lang="it-IT" sz="1200" dirty="0" err="1"/>
              <a:t>instead</a:t>
            </a:r>
            <a:r>
              <a:rPr lang="it-IT" sz="1200" dirty="0"/>
              <a:t> of </a:t>
            </a:r>
            <a:r>
              <a:rPr lang="it-IT" sz="1200" i="1" dirty="0" err="1"/>
              <a:t>accept</a:t>
            </a:r>
            <a:r>
              <a:rPr lang="it-IT" sz="1200" i="1" dirty="0"/>
              <a:t>-list </a:t>
            </a:r>
            <a:r>
              <a:rPr lang="it-IT" sz="1200" dirty="0"/>
              <a:t> to </a:t>
            </a:r>
            <a:r>
              <a:rPr lang="it-IT" sz="1200" dirty="0" err="1"/>
              <a:t>deprefer</a:t>
            </a:r>
            <a:r>
              <a:rPr lang="it-IT" sz="1200" dirty="0"/>
              <a:t> </a:t>
            </a:r>
            <a:r>
              <a:rPr lang="it-IT" sz="1200" dirty="0" err="1"/>
              <a:t>routes</a:t>
            </a:r>
            <a:r>
              <a:rPr lang="it-IT" sz="1200" dirty="0"/>
              <a:t>  alternative </a:t>
            </a:r>
            <a:r>
              <a:rPr lang="it-IT" sz="1200" dirty="0" err="1"/>
              <a:t>routes</a:t>
            </a:r>
            <a:r>
              <a:rPr lang="it-IT" sz="12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sz="1200" dirty="0" err="1"/>
              <a:t>Keeps</a:t>
            </a:r>
            <a:r>
              <a:rPr lang="it-IT" sz="1200" dirty="0"/>
              <a:t> </a:t>
            </a:r>
            <a:r>
              <a:rPr lang="it-IT" sz="1200" dirty="0" err="1"/>
              <a:t>track</a:t>
            </a:r>
            <a:r>
              <a:rPr lang="it-IT" sz="1200" dirty="0"/>
              <a:t> of the </a:t>
            </a:r>
            <a:r>
              <a:rPr lang="it-IT" sz="1200" dirty="0" err="1"/>
              <a:t>number</a:t>
            </a:r>
            <a:r>
              <a:rPr lang="it-IT" sz="1200" dirty="0"/>
              <a:t> of </a:t>
            </a:r>
            <a:r>
              <a:rPr lang="it-IT" sz="1200" dirty="0" err="1"/>
              <a:t>leaks</a:t>
            </a:r>
            <a:r>
              <a:rPr lang="it-IT" sz="1200" dirty="0"/>
              <a:t> </a:t>
            </a:r>
            <a:r>
              <a:rPr lang="it-IT" sz="1200" dirty="0" err="1"/>
              <a:t>detected</a:t>
            </a:r>
            <a:r>
              <a:rPr lang="it-IT" sz="1200" dirty="0"/>
              <a:t> and </a:t>
            </a:r>
            <a:r>
              <a:rPr lang="it-IT" sz="1200" dirty="0" err="1"/>
              <a:t>uses</a:t>
            </a:r>
            <a:r>
              <a:rPr lang="it-IT" sz="1200" dirty="0"/>
              <a:t> </a:t>
            </a:r>
            <a:r>
              <a:rPr lang="it-IT" sz="1200" dirty="0" err="1"/>
              <a:t>this</a:t>
            </a:r>
            <a:r>
              <a:rPr lang="it-IT" sz="1200" dirty="0"/>
              <a:t> information to </a:t>
            </a:r>
            <a:r>
              <a:rPr lang="it-IT" sz="1200" dirty="0" err="1"/>
              <a:t>build</a:t>
            </a:r>
            <a:r>
              <a:rPr lang="it-IT" sz="1200" dirty="0"/>
              <a:t> </a:t>
            </a:r>
            <a:r>
              <a:rPr lang="it-IT" sz="1200" dirty="0" err="1"/>
              <a:t>leakage</a:t>
            </a:r>
            <a:r>
              <a:rPr lang="it-IT" sz="1200" dirty="0"/>
              <a:t> </a:t>
            </a:r>
            <a:r>
              <a:rPr lang="it-IT" sz="1200" dirty="0" err="1"/>
              <a:t>alarm</a:t>
            </a:r>
            <a:r>
              <a:rPr lang="it-IT" sz="1200" dirty="0"/>
              <a:t> </a:t>
            </a:r>
            <a:r>
              <a:rPr lang="it-IT" sz="1200" dirty="0" err="1"/>
              <a:t>event</a:t>
            </a:r>
            <a:r>
              <a:rPr lang="it-IT" sz="1200" dirty="0"/>
              <a:t>  with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feed</a:t>
            </a:r>
            <a:r>
              <a:rPr lang="it-IT" sz="1200" dirty="0"/>
              <a:t> the </a:t>
            </a:r>
            <a:r>
              <a:rPr lang="it-IT" sz="1200" dirty="0" err="1"/>
              <a:t>routers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031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The </a:t>
            </a:r>
            <a:r>
              <a:rPr lang="it-IT" sz="1200" dirty="0" err="1"/>
              <a:t>inference</a:t>
            </a:r>
            <a:r>
              <a:rPr lang="it-IT" sz="1200" dirty="0"/>
              <a:t> </a:t>
            </a:r>
            <a:r>
              <a:rPr lang="it-IT" sz="1200" dirty="0" err="1"/>
              <a:t>algorithm</a:t>
            </a:r>
            <a:r>
              <a:rPr lang="it-IT" sz="1200" dirty="0"/>
              <a:t> </a:t>
            </a:r>
            <a:r>
              <a:rPr lang="it-IT" sz="1200" dirty="0" err="1"/>
              <a:t>extracts</a:t>
            </a:r>
            <a:r>
              <a:rPr lang="it-IT" sz="1200" dirty="0"/>
              <a:t> C2P and P2P </a:t>
            </a:r>
            <a:r>
              <a:rPr lang="it-IT" sz="1200" dirty="0" err="1"/>
              <a:t>relationships</a:t>
            </a:r>
            <a:r>
              <a:rPr lang="it-IT" sz="1200" dirty="0"/>
              <a:t> from the IRR </a:t>
            </a:r>
            <a:r>
              <a:rPr lang="it-IT" sz="1200" dirty="0" err="1"/>
              <a:t>using</a:t>
            </a:r>
            <a:r>
              <a:rPr lang="it-IT" sz="1200" dirty="0"/>
              <a:t> the import and export family of </a:t>
            </a:r>
            <a:r>
              <a:rPr lang="it-IT" sz="1200" dirty="0" err="1"/>
              <a:t>attributes</a:t>
            </a:r>
            <a:r>
              <a:rPr lang="it-IT" sz="1200" dirty="0"/>
              <a:t> </a:t>
            </a:r>
            <a:r>
              <a:rPr lang="it-IT" sz="1200" dirty="0" err="1"/>
              <a:t>present</a:t>
            </a:r>
            <a:r>
              <a:rPr lang="it-IT" sz="1200" dirty="0"/>
              <a:t> in the aut-</a:t>
            </a:r>
            <a:r>
              <a:rPr lang="it-IT" sz="1200" dirty="0" err="1"/>
              <a:t>num</a:t>
            </a:r>
            <a:r>
              <a:rPr lang="it-IT" sz="1200" dirty="0"/>
              <a:t> </a:t>
            </a:r>
            <a:r>
              <a:rPr lang="it-IT" sz="1200" dirty="0" err="1"/>
              <a:t>objects</a:t>
            </a:r>
            <a:r>
              <a:rPr lang="it-IT" sz="1200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064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CAIDA 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 for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 </a:t>
            </a:r>
            <a:r>
              <a:rPr lang="it-IT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 Analysis : 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truth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C2P and P2P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IRR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import and export family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aut-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452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800" dirty="0"/>
              <a:t>Routing Information Service </a:t>
            </a:r>
          </a:p>
          <a:p>
            <a:r>
              <a:rPr lang="it-IT" sz="2800" dirty="0" err="1"/>
              <a:t>Tables</a:t>
            </a:r>
            <a:r>
              <a:rPr lang="it-IT" sz="2800" dirty="0"/>
              <a:t> </a:t>
            </a:r>
            <a:r>
              <a:rPr lang="it-IT" sz="2800" dirty="0" err="1"/>
              <a:t>containing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least</a:t>
            </a:r>
            <a:r>
              <a:rPr lang="it-IT" sz="2800" dirty="0"/>
              <a:t> the 75% of the maximum </a:t>
            </a:r>
            <a:r>
              <a:rPr lang="it-IT" sz="2800" dirty="0" err="1"/>
              <a:t>number</a:t>
            </a:r>
            <a:r>
              <a:rPr lang="it-IT" sz="2800" dirty="0"/>
              <a:t> of </a:t>
            </a:r>
            <a:r>
              <a:rPr lang="it-IT" sz="2800" dirty="0" err="1"/>
              <a:t>prefixes</a:t>
            </a:r>
            <a:r>
              <a:rPr lang="it-IT" sz="2800" dirty="0"/>
              <a:t> </a:t>
            </a:r>
            <a:r>
              <a:rPr lang="it-IT" sz="2800" dirty="0" err="1"/>
              <a:t>observed</a:t>
            </a:r>
            <a:r>
              <a:rPr lang="it-IT" sz="2800" dirty="0"/>
              <a:t> in </a:t>
            </a:r>
            <a:r>
              <a:rPr lang="it-IT" sz="2800" dirty="0" err="1"/>
              <a:t>any</a:t>
            </a:r>
            <a:r>
              <a:rPr lang="it-IT" sz="2800" dirty="0"/>
              <a:t> RIS BGP </a:t>
            </a:r>
            <a:r>
              <a:rPr lang="it-IT" sz="2800" dirty="0" err="1"/>
              <a:t>feed</a:t>
            </a:r>
            <a:r>
              <a:rPr lang="it-IT" sz="2800" dirty="0"/>
              <a:t> </a:t>
            </a:r>
          </a:p>
          <a:p>
            <a:endParaRPr lang="it-IT" sz="2800" dirty="0"/>
          </a:p>
          <a:p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represent</a:t>
            </a:r>
            <a:r>
              <a:rPr lang="it-IT" sz="2800" dirty="0"/>
              <a:t> the 7.9% </a:t>
            </a:r>
          </a:p>
          <a:p>
            <a:endParaRPr lang="it-IT" sz="2800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362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-----The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 ratio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false positive, 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ratio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i.e.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278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by ASIRIA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leak</a:t>
            </a:r>
            <a:r>
              <a:rPr lang="it-IT" dirty="0"/>
              <a:t> per monitor </a:t>
            </a:r>
            <a:r>
              <a:rPr lang="it-IT" dirty="0" err="1"/>
              <a:t>is</a:t>
            </a:r>
            <a:r>
              <a:rPr lang="it-IT" dirty="0"/>
              <a:t> 96.8 </a:t>
            </a:r>
            <a:r>
              <a:rPr lang="it-IT" dirty="0" err="1"/>
              <a:t>routes</a:t>
            </a:r>
            <a:r>
              <a:rPr lang="it-IT" dirty="0"/>
              <a:t> in steady state. </a:t>
            </a:r>
          </a:p>
          <a:p>
            <a:r>
              <a:rPr lang="it-IT" dirty="0"/>
              <a:t>---</a:t>
            </a:r>
            <a:r>
              <a:rPr lang="it-IT" dirty="0" err="1"/>
              <a:t>We</a:t>
            </a:r>
            <a:r>
              <a:rPr lang="it-IT" dirty="0"/>
              <a:t> can compare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with the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or more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per monitor, i.e., the </a:t>
            </a:r>
            <a:r>
              <a:rPr lang="it-IT" dirty="0" err="1"/>
              <a:t>routes</a:t>
            </a:r>
            <a:r>
              <a:rPr lang="it-IT" dirty="0"/>
              <a:t> for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an </a:t>
            </a:r>
            <a:r>
              <a:rPr lang="it-IT" dirty="0" err="1"/>
              <a:t>invalid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, 8,491 </a:t>
            </a:r>
            <a:r>
              <a:rPr lang="it-IT" dirty="0" err="1"/>
              <a:t>routes</a:t>
            </a:r>
            <a:r>
              <a:rPr lang="it-IT" dirty="0"/>
              <a:t>. </a:t>
            </a:r>
          </a:p>
          <a:p>
            <a:r>
              <a:rPr lang="it-IT" dirty="0"/>
              <a:t>----The ratio of false </a:t>
            </a:r>
            <a:r>
              <a:rPr lang="it-IT" dirty="0" err="1"/>
              <a:t>positives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set </a:t>
            </a:r>
            <a:r>
              <a:rPr lang="it-IT" dirty="0" err="1"/>
              <a:t>is</a:t>
            </a:r>
            <a:r>
              <a:rPr lang="it-IT" dirty="0"/>
              <a:t> 1.1%, and </a:t>
            </a:r>
            <a:r>
              <a:rPr lang="it-IT" dirty="0" err="1"/>
              <a:t>could</a:t>
            </a:r>
            <a:r>
              <a:rPr lang="it-IT" dirty="0"/>
              <a:t> serve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estimation</a:t>
            </a:r>
            <a:r>
              <a:rPr lang="it-IT" dirty="0"/>
              <a:t> of the false positive ratio ASIRIA can </a:t>
            </a:r>
            <a:r>
              <a:rPr lang="it-IT" dirty="0" err="1"/>
              <a:t>achieve</a:t>
            </a:r>
            <a:r>
              <a:rPr lang="it-IT" dirty="0"/>
              <a:t>. </a:t>
            </a:r>
          </a:p>
          <a:p>
            <a:r>
              <a:rPr lang="it-IT" dirty="0"/>
              <a:t>----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consistent</a:t>
            </a:r>
            <a:r>
              <a:rPr lang="it-IT" dirty="0"/>
              <a:t> with </a:t>
            </a:r>
            <a:r>
              <a:rPr lang="it-IT" dirty="0" err="1"/>
              <a:t>previous</a:t>
            </a:r>
            <a:r>
              <a:rPr lang="it-IT" dirty="0"/>
              <a:t> work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1.5% of the IPv4 </a:t>
            </a:r>
            <a:r>
              <a:rPr lang="it-IT" dirty="0" err="1"/>
              <a:t>routes</a:t>
            </a:r>
            <a:r>
              <a:rPr lang="it-IT" dirty="0"/>
              <a:t> are </a:t>
            </a:r>
            <a:r>
              <a:rPr lang="it-IT" dirty="0" err="1"/>
              <a:t>valley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, some of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by ASIRIA.</a:t>
            </a:r>
          </a:p>
          <a:p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inspect</a:t>
            </a:r>
            <a:r>
              <a:rPr lang="it-IT" dirty="0"/>
              <a:t>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invalid</a:t>
            </a:r>
            <a:r>
              <a:rPr lang="it-IT" dirty="0"/>
              <a:t>,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variation</a:t>
            </a:r>
            <a:r>
              <a:rPr lang="it-IT" dirty="0"/>
              <a:t> over time.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for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in the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of the </a:t>
            </a:r>
            <a:r>
              <a:rPr lang="it-IT" dirty="0" err="1"/>
              <a:t>same</a:t>
            </a:r>
            <a:r>
              <a:rPr lang="it-IT" dirty="0"/>
              <a:t> RIS </a:t>
            </a:r>
            <a:r>
              <a:rPr lang="it-IT" dirty="0" err="1"/>
              <a:t>monitors</a:t>
            </a:r>
            <a:r>
              <a:rPr lang="it-IT" dirty="0"/>
              <a:t>, 8 hours </a:t>
            </a:r>
            <a:r>
              <a:rPr lang="it-IT" dirty="0" err="1"/>
              <a:t>before</a:t>
            </a:r>
            <a:r>
              <a:rPr lang="it-IT" dirty="0"/>
              <a:t> and </a:t>
            </a:r>
            <a:r>
              <a:rPr lang="it-IT" dirty="0" err="1"/>
              <a:t>after</a:t>
            </a:r>
            <a:r>
              <a:rPr lang="it-IT" dirty="0"/>
              <a:t>. </a:t>
            </a: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invalid</a:t>
            </a:r>
            <a:r>
              <a:rPr lang="it-IT" dirty="0"/>
              <a:t> are </a:t>
            </a:r>
            <a:r>
              <a:rPr lang="it-IT" dirty="0" err="1"/>
              <a:t>stable</a:t>
            </a:r>
            <a:r>
              <a:rPr lang="it-IT" dirty="0"/>
              <a:t> and </a:t>
            </a:r>
            <a:r>
              <a:rPr lang="it-IT" dirty="0" err="1"/>
              <a:t>appear</a:t>
            </a:r>
            <a:r>
              <a:rPr lang="it-IT" dirty="0"/>
              <a:t> in the </a:t>
            </a:r>
            <a:r>
              <a:rPr lang="it-IT" dirty="0" err="1"/>
              <a:t>previous</a:t>
            </a:r>
            <a:r>
              <a:rPr lang="it-IT" dirty="0"/>
              <a:t> and </a:t>
            </a:r>
            <a:r>
              <a:rPr lang="it-IT" dirty="0" err="1"/>
              <a:t>subsequent</a:t>
            </a:r>
            <a:r>
              <a:rPr lang="it-IT" dirty="0"/>
              <a:t>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snapshots</a:t>
            </a:r>
            <a:r>
              <a:rPr lang="it-IT" dirty="0"/>
              <a:t>. More </a:t>
            </a:r>
            <a:r>
              <a:rPr lang="it-IT" dirty="0" err="1"/>
              <a:t>precisely</a:t>
            </a:r>
            <a:r>
              <a:rPr lang="it-IT" dirty="0"/>
              <a:t>, 95% of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invalid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08:00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00:00, and the </a:t>
            </a:r>
            <a:r>
              <a:rPr lang="it-IT" dirty="0" err="1"/>
              <a:t>coincidence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08:00 and 16:00 </a:t>
            </a:r>
            <a:r>
              <a:rPr lang="it-IT" dirty="0" err="1"/>
              <a:t>is</a:t>
            </a:r>
            <a:r>
              <a:rPr lang="it-IT" dirty="0"/>
              <a:t> 98%.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the match with the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captured</a:t>
            </a:r>
            <a:r>
              <a:rPr lang="it-IT" dirty="0"/>
              <a:t> 10 </a:t>
            </a:r>
            <a:r>
              <a:rPr lang="it-IT" dirty="0" err="1"/>
              <a:t>days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(2021-03-11, 08:00), to </a:t>
            </a:r>
            <a:r>
              <a:rPr lang="it-IT" dirty="0" err="1"/>
              <a:t>observe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case a match of 85%.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suggests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invalid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set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over time,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legitimate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(or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, </a:t>
            </a:r>
            <a:r>
              <a:rPr lang="it-IT" dirty="0" err="1"/>
              <a:t>leaks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trigger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corrective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false positive rate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below</a:t>
            </a:r>
            <a:r>
              <a:rPr lang="it-IT" dirty="0"/>
              <a:t> the 1.1% </a:t>
            </a:r>
            <a:r>
              <a:rPr lang="it-IT" dirty="0" err="1"/>
              <a:t>upper-bound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earlier</a:t>
            </a:r>
            <a:r>
              <a:rPr lang="it-IT" dirty="0"/>
              <a:t>. ASIRIA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take </a:t>
            </a:r>
            <a:r>
              <a:rPr lang="it-IT" dirty="0" err="1"/>
              <a:t>into</a:t>
            </a:r>
            <a:r>
              <a:rPr lang="it-IT" dirty="0"/>
              <a:t> account a non-</a:t>
            </a:r>
            <a:r>
              <a:rPr lang="it-IT" dirty="0" err="1"/>
              <a:t>negligible</a:t>
            </a:r>
            <a:r>
              <a:rPr lang="it-IT" dirty="0"/>
              <a:t> positive rate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.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leaks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discarded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de-</a:t>
            </a:r>
            <a:r>
              <a:rPr lang="it-IT" dirty="0" err="1"/>
              <a:t>prioritized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no </a:t>
            </a:r>
            <a:r>
              <a:rPr lang="it-IT" dirty="0" err="1"/>
              <a:t>better</a:t>
            </a:r>
            <a:r>
              <a:rPr lang="it-IT" dirty="0"/>
              <a:t> alternative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ensures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customer</a:t>
            </a:r>
            <a:r>
              <a:rPr lang="it-IT" dirty="0"/>
              <a:t> </a:t>
            </a:r>
            <a:r>
              <a:rPr lang="it-IT" dirty="0" err="1"/>
              <a:t>prefixes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in the </a:t>
            </a:r>
            <a:r>
              <a:rPr lang="it-IT" dirty="0" err="1"/>
              <a:t>aforementioned</a:t>
            </a:r>
            <a:r>
              <a:rPr lang="it-IT" dirty="0"/>
              <a:t> 1.1% are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reachable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or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providers. </a:t>
            </a:r>
            <a:r>
              <a:rPr lang="it-IT" dirty="0" err="1"/>
              <a:t>Thus</a:t>
            </a:r>
            <a:r>
              <a:rPr lang="it-IT" dirty="0"/>
              <a:t>, ASIRIA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discard</a:t>
            </a:r>
            <a:r>
              <a:rPr lang="it-IT" dirty="0"/>
              <a:t> </a:t>
            </a:r>
            <a:r>
              <a:rPr lang="it-IT" dirty="0" err="1"/>
              <a:t>legitimate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false </a:t>
            </a:r>
            <a:r>
              <a:rPr lang="it-IT" dirty="0" err="1"/>
              <a:t>positives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931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Customer</a:t>
            </a:r>
            <a:r>
              <a:rPr lang="it-IT" dirty="0"/>
              <a:t> AS L </a:t>
            </a:r>
            <a:r>
              <a:rPr lang="it-IT" dirty="0" err="1"/>
              <a:t>leaking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full BGP </a:t>
            </a:r>
            <a:r>
              <a:rPr lang="it-IT" dirty="0" err="1"/>
              <a:t>table</a:t>
            </a:r>
            <a:r>
              <a:rPr lang="it-IT" dirty="0"/>
              <a:t> to router A</a:t>
            </a:r>
            <a:br>
              <a:rPr lang="it-IT" dirty="0"/>
            </a:br>
            <a:r>
              <a:rPr lang="it-IT" dirty="0"/>
              <a:t>--- </a:t>
            </a:r>
            <a:r>
              <a:rPr lang="it-IT" dirty="0" err="1"/>
              <a:t>We</a:t>
            </a:r>
            <a:r>
              <a:rPr lang="it-IT" dirty="0"/>
              <a:t> compute the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protection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ASIRIA for </a:t>
            </a:r>
            <a:r>
              <a:rPr lang="it-IT" dirty="0" err="1"/>
              <a:t>this</a:t>
            </a:r>
            <a:r>
              <a:rPr lang="it-IT" dirty="0"/>
              <a:t> scenario.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 </a:t>
            </a:r>
            <a:r>
              <a:rPr lang="it-IT" dirty="0" err="1"/>
              <a:t>We</a:t>
            </a:r>
            <a:r>
              <a:rPr lang="it-IT" dirty="0"/>
              <a:t> use the BGP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RIS for 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------</a:t>
            </a:r>
            <a:r>
              <a:rPr lang="it-IT" dirty="0" err="1"/>
              <a:t>When</a:t>
            </a:r>
            <a:r>
              <a:rPr lang="it-IT" dirty="0"/>
              <a:t> L </a:t>
            </a:r>
            <a:r>
              <a:rPr lang="it-IT" dirty="0" err="1"/>
              <a:t>advertises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to A, </a:t>
            </a:r>
            <a:r>
              <a:rPr lang="it-IT" dirty="0" err="1"/>
              <a:t>only</a:t>
            </a:r>
            <a:r>
              <a:rPr lang="it-IT" dirty="0"/>
              <a:t>  </a:t>
            </a:r>
            <a:r>
              <a:rPr lang="it-IT" dirty="0" err="1"/>
              <a:t>peers</a:t>
            </a:r>
            <a:r>
              <a:rPr lang="it-IT" dirty="0"/>
              <a:t> or providers of L are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.  L’</a:t>
            </a:r>
            <a:r>
              <a:rPr lang="it-IT" dirty="0" err="1"/>
              <a:t>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and the </a:t>
            </a:r>
            <a:r>
              <a:rPr lang="it-IT" dirty="0" err="1"/>
              <a:t>routes</a:t>
            </a:r>
            <a:r>
              <a:rPr lang="it-IT" dirty="0"/>
              <a:t> from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customers</a:t>
            </a:r>
            <a:r>
              <a:rPr lang="it-IT" dirty="0"/>
              <a:t> are </a:t>
            </a:r>
            <a:r>
              <a:rPr lang="it-IT" dirty="0" err="1"/>
              <a:t>legitimate</a:t>
            </a:r>
            <a:r>
              <a:rPr lang="it-IT" dirty="0"/>
              <a:t> </a:t>
            </a:r>
            <a:r>
              <a:rPr lang="it-IT" dirty="0" err="1"/>
              <a:t>announcements</a:t>
            </a:r>
            <a:r>
              <a:rPr lang="it-IT" dirty="0"/>
              <a:t> to 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--------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inferred</a:t>
            </a:r>
            <a:r>
              <a:rPr lang="it-IT" dirty="0"/>
              <a:t> by CAIDA to </a:t>
            </a:r>
            <a:r>
              <a:rPr lang="it-IT" dirty="0" err="1"/>
              <a:t>determine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neighbours</a:t>
            </a:r>
            <a:r>
              <a:rPr lang="it-IT" dirty="0"/>
              <a:t> of L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customers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from the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dirty="0" err="1"/>
              <a:t>count</a:t>
            </a:r>
            <a:r>
              <a:rPr lang="it-IT" dirty="0"/>
              <a:t>.  The </a:t>
            </a:r>
            <a:r>
              <a:rPr lang="it-IT" dirty="0" err="1"/>
              <a:t>remaining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are </a:t>
            </a:r>
            <a:r>
              <a:rPr lang="it-IT" dirty="0" err="1"/>
              <a:t>considered</a:t>
            </a:r>
            <a:r>
              <a:rPr lang="it-IT" dirty="0"/>
              <a:t> to be </a:t>
            </a:r>
            <a:r>
              <a:rPr lang="it-IT" dirty="0" err="1"/>
              <a:t>leaks</a:t>
            </a:r>
            <a:r>
              <a:rPr lang="it-IT" dirty="0"/>
              <a:t>. 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compute the </a:t>
            </a:r>
            <a:r>
              <a:rPr lang="it-IT" dirty="0" err="1"/>
              <a:t>sensitivity</a:t>
            </a:r>
            <a:r>
              <a:rPr lang="it-IT" dirty="0"/>
              <a:t> of ASIRIA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detecting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in router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----In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302 </a:t>
            </a:r>
            <a:r>
              <a:rPr lang="it-IT" dirty="0" err="1"/>
              <a:t>experiments</a:t>
            </a:r>
            <a:r>
              <a:rPr lang="it-IT" dirty="0"/>
              <a:t> (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leakage</a:t>
            </a:r>
            <a:r>
              <a:rPr lang="it-IT" dirty="0"/>
              <a:t> of the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of a </a:t>
            </a:r>
            <a:r>
              <a:rPr lang="it-IT" dirty="0" err="1"/>
              <a:t>different</a:t>
            </a:r>
            <a:r>
              <a:rPr lang="it-IT" dirty="0"/>
              <a:t> RIS monitor), the ASIRIA-</a:t>
            </a:r>
            <a:r>
              <a:rPr lang="it-IT" dirty="0" err="1"/>
              <a:t>enabled</a:t>
            </a:r>
            <a:r>
              <a:rPr lang="it-IT" dirty="0"/>
              <a:t> router can </a:t>
            </a:r>
            <a:r>
              <a:rPr lang="it-IT" dirty="0" err="1"/>
              <a:t>detect</a:t>
            </a:r>
            <a:r>
              <a:rPr lang="it-IT" dirty="0"/>
              <a:t> 17.7% of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leaked</a:t>
            </a:r>
            <a:r>
              <a:rPr lang="it-IT" dirty="0"/>
              <a:t> by the </a:t>
            </a:r>
            <a:r>
              <a:rPr lang="it-IT" dirty="0" err="1"/>
              <a:t>neighbour</a:t>
            </a:r>
            <a:r>
              <a:rPr lang="it-I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The </a:t>
            </a:r>
            <a:r>
              <a:rPr lang="it-IT" dirty="0" err="1"/>
              <a:t>distribution</a:t>
            </a:r>
            <a:r>
              <a:rPr lang="it-IT" dirty="0"/>
              <a:t> for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regarding</a:t>
            </a:r>
            <a:r>
              <a:rPr lang="it-IT" dirty="0"/>
              <a:t> the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capability</a:t>
            </a:r>
            <a:r>
              <a:rPr lang="it-IT" dirty="0"/>
              <a:t>. In the top 2% of </a:t>
            </a:r>
            <a:r>
              <a:rPr lang="it-IT" dirty="0" err="1"/>
              <a:t>cases</a:t>
            </a:r>
            <a:r>
              <a:rPr lang="it-IT" dirty="0"/>
              <a:t>, ASIRIA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90% of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, and in 20% of the </a:t>
            </a:r>
            <a:r>
              <a:rPr lang="it-IT" dirty="0" err="1"/>
              <a:t>cases</a:t>
            </a:r>
            <a:r>
              <a:rPr lang="it-IT" dirty="0"/>
              <a:t> ASIRIA can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40% of the </a:t>
            </a:r>
            <a:r>
              <a:rPr lang="it-IT" dirty="0" err="1"/>
              <a:t>leaks</a:t>
            </a:r>
            <a:r>
              <a:rPr lang="it-IT" dirty="0"/>
              <a:t>. In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ASIRIA </a:t>
            </a:r>
            <a:r>
              <a:rPr lang="it-IT" dirty="0" err="1"/>
              <a:t>provides</a:t>
            </a:r>
            <a:r>
              <a:rPr lang="it-IT" dirty="0"/>
              <a:t> immediate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gains</a:t>
            </a:r>
            <a:r>
              <a:rPr lang="it-IT" dirty="0"/>
              <a:t>. On the </a:t>
            </a:r>
            <a:r>
              <a:rPr lang="it-IT" dirty="0" err="1"/>
              <a:t>other</a:t>
            </a:r>
            <a:r>
              <a:rPr lang="it-IT" dirty="0"/>
              <a:t> end, the bottom 30% of the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1.6% of the </a:t>
            </a:r>
            <a:r>
              <a:rPr lang="it-IT" dirty="0" err="1"/>
              <a:t>leaks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The ratio of </a:t>
            </a:r>
            <a:r>
              <a:rPr lang="it-IT" dirty="0" err="1"/>
              <a:t>leaks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 for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are: USA: 2.7%, ASIA: 5.9%, LACN: 9.2% and AFR: 7.4%.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9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look </a:t>
            </a:r>
            <a:r>
              <a:rPr lang="it-IT" dirty="0" err="1"/>
              <a:t>into</a:t>
            </a:r>
            <a:r>
              <a:rPr lang="it-IT" dirty="0"/>
              <a:t> the performance of ASIRIA </a:t>
            </a:r>
            <a:r>
              <a:rPr lang="it-IT" dirty="0" err="1"/>
              <a:t>detecting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in case the </a:t>
            </a:r>
            <a:r>
              <a:rPr lang="it-IT" dirty="0" err="1"/>
              <a:t>neighbour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originated</a:t>
            </a:r>
            <a:r>
              <a:rPr lang="it-IT" dirty="0"/>
              <a:t> from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origin</a:t>
            </a:r>
            <a:r>
              <a:rPr lang="it-IT" dirty="0"/>
              <a:t> 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The </a:t>
            </a:r>
            <a:r>
              <a:rPr lang="it-IT" dirty="0" err="1"/>
              <a:t>leakage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 to the </a:t>
            </a:r>
            <a:r>
              <a:rPr lang="it-IT" dirty="0" err="1"/>
              <a:t>routes</a:t>
            </a:r>
            <a:r>
              <a:rPr lang="it-IT" dirty="0"/>
              <a:t> of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origin</a:t>
            </a:r>
            <a:r>
              <a:rPr lang="it-IT" dirty="0"/>
              <a:t> AS,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leaking</a:t>
            </a:r>
            <a:r>
              <a:rPr lang="it-IT" dirty="0"/>
              <a:t> the full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in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, the </a:t>
            </a:r>
            <a:r>
              <a:rPr lang="it-IT" dirty="0" err="1"/>
              <a:t>median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 by ASIRIA </a:t>
            </a:r>
            <a:r>
              <a:rPr lang="it-IT" dirty="0" err="1"/>
              <a:t>is</a:t>
            </a:r>
            <a:r>
              <a:rPr lang="it-IT" dirty="0"/>
              <a:t> 16.7%.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544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In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some </a:t>
            </a:r>
            <a:r>
              <a:rPr lang="it-IT" dirty="0" err="1"/>
              <a:t>cases</a:t>
            </a:r>
            <a:r>
              <a:rPr lang="it-IT" dirty="0"/>
              <a:t> ASIRIA </a:t>
            </a:r>
            <a:r>
              <a:rPr lang="it-IT" dirty="0" err="1"/>
              <a:t>fails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leaks</a:t>
            </a:r>
            <a:r>
              <a:rPr lang="it-I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 no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information in the IRR.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analyse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ASIRIA’s</a:t>
            </a:r>
            <a:r>
              <a:rPr lang="it-IT" dirty="0"/>
              <a:t> performance </a:t>
            </a:r>
            <a:r>
              <a:rPr lang="it-IT" dirty="0" err="1"/>
              <a:t>improves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 the IRR </a:t>
            </a:r>
            <a:r>
              <a:rPr lang="it-IT" dirty="0" err="1"/>
              <a:t>increases</a:t>
            </a:r>
            <a:r>
              <a:rPr lang="it-I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We</a:t>
            </a:r>
            <a:r>
              <a:rPr lang="it-IT" dirty="0"/>
              <a:t> compute the </a:t>
            </a:r>
            <a:r>
              <a:rPr lang="it-IT" dirty="0" err="1"/>
              <a:t>evolution</a:t>
            </a:r>
            <a:r>
              <a:rPr lang="it-IT" dirty="0"/>
              <a:t> of the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ASIRIA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number</a:t>
            </a:r>
            <a:r>
              <a:rPr lang="it-IT" dirty="0"/>
              <a:t> of AS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 the IRR.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---CAIDA.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10 </a:t>
            </a:r>
            <a:r>
              <a:rPr lang="it-IT" dirty="0" err="1"/>
              <a:t>batches</a:t>
            </a:r>
            <a:r>
              <a:rPr lang="it-IT" dirty="0"/>
              <a:t> of 100 </a:t>
            </a:r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. For </a:t>
            </a:r>
            <a:r>
              <a:rPr lang="it-IT" dirty="0" err="1"/>
              <a:t>each</a:t>
            </a:r>
            <a:r>
              <a:rPr lang="it-IT" dirty="0"/>
              <a:t> of the </a:t>
            </a:r>
            <a:r>
              <a:rPr lang="it-IT" dirty="0" err="1"/>
              <a:t>batches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include an extra 10% of the information </a:t>
            </a:r>
            <a:r>
              <a:rPr lang="it-IT" dirty="0" err="1"/>
              <a:t>about</a:t>
            </a:r>
            <a:r>
              <a:rPr lang="it-IT" dirty="0"/>
              <a:t> AS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in CAIDA,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use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methodology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in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compute the </a:t>
            </a:r>
            <a:r>
              <a:rPr lang="it-IT" dirty="0" err="1"/>
              <a:t>fraction</a:t>
            </a:r>
            <a:r>
              <a:rPr lang="it-IT" dirty="0"/>
              <a:t> of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experiment</a:t>
            </a:r>
            <a:r>
              <a:rPr lang="it-I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gain an </a:t>
            </a:r>
            <a:r>
              <a:rPr lang="it-IT" dirty="0" err="1"/>
              <a:t>insight</a:t>
            </a:r>
            <a:r>
              <a:rPr lang="it-IT" dirty="0"/>
              <a:t> of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ASIRIA’s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evolve </a:t>
            </a:r>
            <a:r>
              <a:rPr lang="it-IT" dirty="0" err="1"/>
              <a:t>as</a:t>
            </a:r>
            <a:r>
              <a:rPr lang="it-IT" dirty="0"/>
              <a:t> the IRR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populated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are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complete CAIDA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2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possibile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thankt</a:t>
            </a:r>
            <a:r>
              <a:rPr lang="it-IT" dirty="0"/>
              <a:t> to the </a:t>
            </a:r>
            <a:r>
              <a:rPr lang="it-IT" dirty="0" err="1"/>
              <a:t>Standards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came</a:t>
            </a:r>
            <a:r>
              <a:rPr lang="it-IT" dirty="0"/>
              <a:t> by the community.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NFTs</a:t>
            </a:r>
            <a:r>
              <a:rPr lang="it-IT" dirty="0"/>
              <a:t> </a:t>
            </a:r>
            <a:r>
              <a:rPr lang="it-IT" dirty="0" err="1"/>
              <a:t>revolutionining</a:t>
            </a:r>
            <a:r>
              <a:rPr lang="it-IT" dirty="0"/>
              <a:t> DISTINC SECTOR  Digital Art, </a:t>
            </a:r>
            <a:r>
              <a:rPr lang="it-IT" dirty="0" err="1"/>
              <a:t>Gamining</a:t>
            </a:r>
            <a:r>
              <a:rPr lang="it-IT" dirty="0"/>
              <a:t>, Alfa Romeo Car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 </a:t>
            </a:r>
            <a:r>
              <a:rPr lang="it-IT" dirty="0" err="1"/>
              <a:t>Those</a:t>
            </a:r>
            <a:r>
              <a:rPr lang="it-IT" dirty="0"/>
              <a:t> standard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promoted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Exciting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: </a:t>
            </a:r>
            <a:r>
              <a:rPr lang="it-IT" dirty="0" err="1"/>
              <a:t>DeFI</a:t>
            </a:r>
            <a:r>
              <a:rPr lang="it-IT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are </a:t>
            </a:r>
            <a:r>
              <a:rPr lang="it-IT" dirty="0" err="1"/>
              <a:t>backed</a:t>
            </a:r>
            <a:r>
              <a:rPr lang="it-IT" dirty="0"/>
              <a:t> by a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liquidity</a:t>
            </a:r>
            <a:r>
              <a:rPr lang="it-IT" dirty="0"/>
              <a:t> of </a:t>
            </a:r>
            <a:r>
              <a:rPr lang="it-IT" dirty="0" err="1"/>
              <a:t>almost</a:t>
            </a:r>
            <a:r>
              <a:rPr lang="it-IT" dirty="0"/>
              <a:t> 290 b </a:t>
            </a:r>
            <a:r>
              <a:rPr lang="it-IT" dirty="0" err="1"/>
              <a:t>dilloarsb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Money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Financial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Lending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Real estate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personal information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benefits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Securely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Artist royalties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 Non-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fungible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Logistics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of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 Data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Gambling</a:t>
            </a:r>
            <a:endParaRPr lang="it-IT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17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An ASIRIA </a:t>
            </a:r>
            <a:r>
              <a:rPr lang="it-IT" dirty="0" err="1"/>
              <a:t>alarm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triggered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leaks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BGP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of the ASIRIA </a:t>
            </a:r>
            <a:r>
              <a:rPr lang="it-IT" dirty="0" err="1"/>
              <a:t>enabled</a:t>
            </a:r>
            <a:r>
              <a:rPr lang="it-IT" dirty="0"/>
              <a:t> router </a:t>
            </a:r>
            <a:r>
              <a:rPr lang="it-IT" dirty="0" err="1"/>
              <a:t>increments</a:t>
            </a:r>
            <a:r>
              <a:rPr lang="it-IT" dirty="0"/>
              <a:t> </a:t>
            </a:r>
            <a:r>
              <a:rPr lang="it-IT" dirty="0" err="1"/>
              <a:t>beyond</a:t>
            </a:r>
            <a:r>
              <a:rPr lang="it-IT" dirty="0"/>
              <a:t> a </a:t>
            </a:r>
            <a:r>
              <a:rPr lang="it-IT" dirty="0" err="1"/>
              <a:t>configured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set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steady state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 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18454.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conservative 100%</a:t>
            </a:r>
            <a:endParaRPr lang="it-IT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to 60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full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BGP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5 minutes.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Compute </a:t>
            </a:r>
            <a:r>
              <a:rPr lang="it-IT" dirty="0" err="1"/>
              <a:t>number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r>
              <a:rPr lang="it-IT" dirty="0"/>
              <a:t> and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combinations</a:t>
            </a:r>
            <a:r>
              <a:rPr lang="it-IT" dirty="0"/>
              <a:t> of </a:t>
            </a:r>
            <a:r>
              <a:rPr lang="it-IT" dirty="0" err="1"/>
              <a:t>two</a:t>
            </a:r>
            <a:r>
              <a:rPr lang="it-IT" dirty="0"/>
              <a:t> RIS </a:t>
            </a:r>
            <a:r>
              <a:rPr lang="it-IT" dirty="0" err="1"/>
              <a:t>monitors</a:t>
            </a:r>
            <a:r>
              <a:rPr lang="it-IT" dirty="0"/>
              <a:t>, and </a:t>
            </a: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offending</a:t>
            </a:r>
            <a:r>
              <a:rPr lang="it-IT" dirty="0"/>
              <a:t>, i.e., the client AS </a:t>
            </a:r>
            <a:r>
              <a:rPr lang="it-IT" dirty="0" err="1"/>
              <a:t>leaking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full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, and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provider AS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receives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-----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ASIRIA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(100\%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plots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ASIRIA.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74%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99%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99.9%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83%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</a:b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711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finally</a:t>
            </a:r>
            <a:r>
              <a:rPr lang="it-IT" sz="2800" dirty="0"/>
              <a:t> </a:t>
            </a:r>
            <a:r>
              <a:rPr lang="it-IT" sz="2800" dirty="0" err="1"/>
              <a:t>discuss</a:t>
            </a:r>
            <a:r>
              <a:rPr lang="it-IT" sz="2800" dirty="0"/>
              <a:t> the performance of the </a:t>
            </a:r>
            <a:r>
              <a:rPr lang="it-IT" sz="2800" dirty="0" err="1"/>
              <a:t>route</a:t>
            </a:r>
            <a:r>
              <a:rPr lang="it-IT" sz="2800" dirty="0"/>
              <a:t> </a:t>
            </a:r>
            <a:r>
              <a:rPr lang="it-IT" sz="2800" dirty="0" err="1"/>
              <a:t>validation</a:t>
            </a:r>
            <a:r>
              <a:rPr lang="it-IT" sz="2800" dirty="0"/>
              <a:t> </a:t>
            </a:r>
            <a:r>
              <a:rPr lang="it-IT" sz="2800" dirty="0" err="1"/>
              <a:t>process</a:t>
            </a:r>
            <a:r>
              <a:rPr lang="it-IT" sz="2800" dirty="0"/>
              <a:t>, to </a:t>
            </a:r>
            <a:r>
              <a:rPr lang="it-IT" sz="2800" dirty="0" err="1"/>
              <a:t>assess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could</a:t>
            </a:r>
            <a:r>
              <a:rPr lang="it-IT" sz="2800" dirty="0"/>
              <a:t> be </a:t>
            </a:r>
            <a:r>
              <a:rPr lang="it-IT" sz="2800" dirty="0" err="1"/>
              <a:t>integrated</a:t>
            </a:r>
            <a:r>
              <a:rPr lang="it-IT" sz="2800" dirty="0"/>
              <a:t> in </a:t>
            </a:r>
            <a:r>
              <a:rPr lang="it-IT" sz="2800" dirty="0" err="1"/>
              <a:t>realtime</a:t>
            </a:r>
            <a:r>
              <a:rPr lang="it-IT" sz="2800" dirty="0"/>
              <a:t> </a:t>
            </a:r>
            <a:r>
              <a:rPr lang="it-IT" sz="2800" dirty="0" err="1"/>
              <a:t>route</a:t>
            </a:r>
            <a:r>
              <a:rPr lang="it-IT" sz="2800" dirty="0"/>
              <a:t> processing.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800" dirty="0"/>
              <a:t>---</a:t>
            </a:r>
            <a:r>
              <a:rPr lang="it-IT" sz="2800" dirty="0" err="1"/>
              <a:t>every</a:t>
            </a:r>
            <a:r>
              <a:rPr lang="it-IT" sz="2800" dirty="0"/>
              <a:t> BGP update </a:t>
            </a:r>
            <a:r>
              <a:rPr lang="it-IT" sz="2800" dirty="0" err="1"/>
              <a:t>carries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route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most</a:t>
            </a:r>
            <a:r>
              <a:rPr lang="it-IT" sz="2800" dirty="0"/>
              <a:t> (or none, for </a:t>
            </a:r>
            <a:r>
              <a:rPr lang="it-IT" sz="2800" dirty="0" err="1"/>
              <a:t>messages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withdrawing</a:t>
            </a:r>
            <a:r>
              <a:rPr lang="it-IT" sz="2800" dirty="0"/>
              <a:t> </a:t>
            </a:r>
            <a:r>
              <a:rPr lang="it-IT" sz="2800" dirty="0" err="1"/>
              <a:t>routes</a:t>
            </a:r>
            <a:r>
              <a:rPr lang="it-IT" sz="2800" dirty="0"/>
              <a:t>), the </a:t>
            </a:r>
            <a:r>
              <a:rPr lang="it-IT" sz="2800" dirty="0" err="1"/>
              <a:t>whole</a:t>
            </a:r>
            <a:r>
              <a:rPr lang="it-IT" sz="2800" dirty="0"/>
              <a:t> </a:t>
            </a:r>
            <a:r>
              <a:rPr lang="it-IT" sz="2800" dirty="0" err="1"/>
              <a:t>number</a:t>
            </a:r>
            <a:r>
              <a:rPr lang="it-IT" sz="2800" dirty="0"/>
              <a:t> of </a:t>
            </a:r>
            <a:r>
              <a:rPr lang="it-IT" sz="2800" dirty="0" err="1"/>
              <a:t>updates</a:t>
            </a:r>
            <a:r>
              <a:rPr lang="it-IT" sz="2800" dirty="0"/>
              <a:t> for a </a:t>
            </a:r>
            <a:r>
              <a:rPr lang="it-IT" sz="2800" dirty="0" err="1"/>
              <a:t>day</a:t>
            </a:r>
            <a:r>
              <a:rPr lang="it-IT" sz="2800" dirty="0"/>
              <a:t> can be </a:t>
            </a:r>
            <a:r>
              <a:rPr lang="it-IT" sz="2800" dirty="0" err="1"/>
              <a:t>processed</a:t>
            </a:r>
            <a:r>
              <a:rPr lang="it-IT" sz="2800" dirty="0"/>
              <a:t> in </a:t>
            </a:r>
            <a:r>
              <a:rPr lang="it-IT" sz="2800" dirty="0" err="1"/>
              <a:t>less</a:t>
            </a:r>
            <a:r>
              <a:rPr lang="it-IT" sz="2800" dirty="0"/>
              <a:t> </a:t>
            </a:r>
            <a:r>
              <a:rPr lang="it-IT" sz="2800" dirty="0" err="1"/>
              <a:t>than</a:t>
            </a:r>
            <a:r>
              <a:rPr lang="it-IT" sz="2800" dirty="0"/>
              <a:t> a </a:t>
            </a:r>
            <a:r>
              <a:rPr lang="it-IT" sz="2800" dirty="0" err="1"/>
              <a:t>second</a:t>
            </a:r>
            <a:r>
              <a:rPr lang="it-IT" sz="28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800" dirty="0"/>
              <a:t>---In case </a:t>
            </a:r>
            <a:r>
              <a:rPr lang="it-IT" sz="2800" dirty="0" err="1"/>
              <a:t>that</a:t>
            </a:r>
            <a:r>
              <a:rPr lang="it-IT" sz="2800" dirty="0"/>
              <a:t> the </a:t>
            </a:r>
            <a:r>
              <a:rPr lang="it-IT" sz="2800" dirty="0" err="1"/>
              <a:t>whole</a:t>
            </a:r>
            <a:r>
              <a:rPr lang="it-IT" sz="2800" dirty="0"/>
              <a:t> </a:t>
            </a:r>
            <a:r>
              <a:rPr lang="it-IT" sz="2800" dirty="0" err="1"/>
              <a:t>routing</a:t>
            </a:r>
            <a:r>
              <a:rPr lang="it-IT" sz="2800" dirty="0"/>
              <a:t> </a:t>
            </a:r>
            <a:r>
              <a:rPr lang="it-IT" sz="2800" dirty="0" err="1"/>
              <a:t>table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advertised</a:t>
            </a:r>
            <a:r>
              <a:rPr lang="it-IT" sz="2800" dirty="0"/>
              <a:t> (e.g., </a:t>
            </a:r>
            <a:r>
              <a:rPr lang="it-IT" sz="2800" dirty="0" err="1"/>
              <a:t>when</a:t>
            </a:r>
            <a:r>
              <a:rPr lang="it-IT" sz="2800" dirty="0"/>
              <a:t> a BGP session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established</a:t>
            </a:r>
            <a:r>
              <a:rPr lang="it-IT" sz="2800" dirty="0"/>
              <a:t> or </a:t>
            </a:r>
            <a:r>
              <a:rPr lang="it-IT" sz="2800" dirty="0" err="1"/>
              <a:t>when</a:t>
            </a:r>
            <a:r>
              <a:rPr lang="it-IT" sz="2800" dirty="0"/>
              <a:t> a full BGP </a:t>
            </a:r>
            <a:r>
              <a:rPr lang="it-IT" sz="2800" dirty="0" err="1"/>
              <a:t>table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leaked</a:t>
            </a:r>
            <a:r>
              <a:rPr lang="it-IT" sz="2800" dirty="0"/>
              <a:t>), the </a:t>
            </a:r>
            <a:r>
              <a:rPr lang="it-IT" sz="2800" dirty="0" err="1"/>
              <a:t>validation</a:t>
            </a:r>
            <a:r>
              <a:rPr lang="it-IT" sz="2800" dirty="0"/>
              <a:t> of </a:t>
            </a:r>
            <a:r>
              <a:rPr lang="it-IT" sz="2800" dirty="0" err="1"/>
              <a:t>all</a:t>
            </a:r>
            <a:r>
              <a:rPr lang="it-IT" sz="2800" dirty="0"/>
              <a:t> the </a:t>
            </a:r>
            <a:r>
              <a:rPr lang="it-IT" sz="2800" dirty="0" err="1"/>
              <a:t>routes</a:t>
            </a:r>
            <a:r>
              <a:rPr lang="it-IT" sz="2800" dirty="0"/>
              <a:t> </a:t>
            </a:r>
            <a:r>
              <a:rPr lang="it-IT" sz="2800" dirty="0" err="1"/>
              <a:t>involved</a:t>
            </a:r>
            <a:r>
              <a:rPr lang="it-IT" sz="2800" dirty="0"/>
              <a:t> </a:t>
            </a:r>
            <a:r>
              <a:rPr lang="it-IT" sz="2800" dirty="0" err="1"/>
              <a:t>would</a:t>
            </a:r>
            <a:r>
              <a:rPr lang="it-IT" sz="2800" dirty="0"/>
              <a:t> take 1.5 </a:t>
            </a:r>
            <a:r>
              <a:rPr lang="it-IT" sz="2800" dirty="0" err="1"/>
              <a:t>seconds</a:t>
            </a:r>
            <a:r>
              <a:rPr lang="it-IT" sz="2800" dirty="0"/>
              <a:t>.</a:t>
            </a:r>
            <a:br>
              <a:rPr lang="it-IT" sz="2800" dirty="0"/>
            </a:br>
            <a:r>
              <a:rPr lang="it-IT" sz="2800" dirty="0" err="1"/>
              <a:t>These</a:t>
            </a:r>
            <a:r>
              <a:rPr lang="it-IT" sz="2800" dirty="0"/>
              <a:t> </a:t>
            </a:r>
            <a:r>
              <a:rPr lang="it-IT" sz="2800" dirty="0" err="1"/>
              <a:t>datapoints</a:t>
            </a:r>
            <a:r>
              <a:rPr lang="it-IT" sz="2800" dirty="0"/>
              <a:t> </a:t>
            </a:r>
            <a:r>
              <a:rPr lang="it-IT" sz="2800" dirty="0" err="1"/>
              <a:t>suggest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validation</a:t>
            </a:r>
            <a:r>
              <a:rPr lang="it-IT" sz="2800" dirty="0"/>
              <a:t> rate </a:t>
            </a:r>
            <a:r>
              <a:rPr lang="it-IT" sz="2800" dirty="0" err="1"/>
              <a:t>is</a:t>
            </a:r>
            <a:r>
              <a:rPr lang="it-IT" sz="2800" dirty="0"/>
              <a:t> large </a:t>
            </a:r>
            <a:r>
              <a:rPr lang="it-IT" sz="2800" dirty="0" err="1"/>
              <a:t>enough</a:t>
            </a:r>
            <a:r>
              <a:rPr lang="it-IT" sz="2800" dirty="0"/>
              <a:t> for </a:t>
            </a:r>
            <a:r>
              <a:rPr lang="it-IT" sz="2800" dirty="0" err="1"/>
              <a:t>practical</a:t>
            </a:r>
            <a:r>
              <a:rPr lang="it-IT" sz="2800" dirty="0"/>
              <a:t> </a:t>
            </a:r>
            <a:r>
              <a:rPr lang="it-IT" sz="2800" dirty="0" err="1"/>
              <a:t>purposes</a:t>
            </a:r>
            <a:r>
              <a:rPr lang="it-IT" sz="280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287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sz="2800" dirty="0" err="1"/>
              <a:t>Route</a:t>
            </a:r>
            <a:r>
              <a:rPr lang="it-IT" sz="2800" dirty="0"/>
              <a:t> </a:t>
            </a:r>
            <a:r>
              <a:rPr lang="it-IT" sz="2800" dirty="0" err="1"/>
              <a:t>leak</a:t>
            </a:r>
            <a:r>
              <a:rPr lang="it-IT" sz="2800" dirty="0"/>
              <a:t> </a:t>
            </a:r>
            <a:r>
              <a:rPr lang="it-IT" sz="2800" dirty="0" err="1"/>
              <a:t>detection</a:t>
            </a:r>
            <a:r>
              <a:rPr lang="it-IT" sz="2800" dirty="0"/>
              <a:t> </a:t>
            </a:r>
            <a:r>
              <a:rPr lang="it-IT" sz="2800" dirty="0" err="1"/>
              <a:t>systems</a:t>
            </a:r>
            <a:r>
              <a:rPr lang="it-IT" sz="2800" dirty="0"/>
              <a:t> </a:t>
            </a:r>
            <a:r>
              <a:rPr lang="it-IT" sz="2800" dirty="0" err="1"/>
              <a:t>key</a:t>
            </a:r>
            <a:r>
              <a:rPr lang="it-IT" sz="2800" dirty="0"/>
              <a:t> </a:t>
            </a:r>
            <a:r>
              <a:rPr lang="it-IT" sz="2800" dirty="0" err="1"/>
              <a:t>characteristics</a:t>
            </a:r>
            <a:r>
              <a:rPr lang="it-IT" sz="28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800" b="1" dirty="0"/>
              <a:t>---</a:t>
            </a:r>
            <a:r>
              <a:rPr lang="it-IT" sz="2800" b="1" dirty="0" err="1"/>
              <a:t>Effectiveness</a:t>
            </a:r>
            <a:r>
              <a:rPr lang="it-IT" sz="2800" b="1" dirty="0"/>
              <a:t> of </a:t>
            </a:r>
            <a:r>
              <a:rPr lang="it-IT" sz="2800" b="1" dirty="0" err="1"/>
              <a:t>miitgation</a:t>
            </a:r>
            <a:r>
              <a:rPr lang="it-IT" sz="2800" dirty="0"/>
              <a:t>:  </a:t>
            </a:r>
            <a:r>
              <a:rPr lang="it-IT" dirty="0"/>
              <a:t>ASIRIA </a:t>
            </a:r>
            <a:r>
              <a:rPr lang="it-IT" dirty="0" err="1"/>
              <a:t>allows</a:t>
            </a:r>
            <a:r>
              <a:rPr lang="it-IT" dirty="0"/>
              <a:t> 90% of the </a:t>
            </a:r>
            <a:r>
              <a:rPr lang="it-IT" dirty="0" err="1"/>
              <a:t>analyzed</a:t>
            </a:r>
            <a:r>
              <a:rPr lang="it-IT" dirty="0"/>
              <a:t> </a:t>
            </a:r>
            <a:r>
              <a:rPr lang="it-IT" dirty="0" err="1"/>
              <a:t>ASes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99% of the </a:t>
            </a:r>
            <a:r>
              <a:rPr lang="it-IT" dirty="0" err="1"/>
              <a:t>leakage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.  ASIRIA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adopters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17% of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b="0" dirty="0"/>
              <a:t>The </a:t>
            </a:r>
            <a:r>
              <a:rPr lang="it-IT" b="0" dirty="0" err="1"/>
              <a:t>effectiveness</a:t>
            </a:r>
            <a:r>
              <a:rPr lang="it-IT" b="0" dirty="0"/>
              <a:t> of ASIRIA </a:t>
            </a:r>
            <a:r>
              <a:rPr lang="it-IT" b="0" dirty="0" err="1"/>
              <a:t>will</a:t>
            </a:r>
            <a:r>
              <a:rPr lang="it-IT" b="0" dirty="0"/>
              <a:t> </a:t>
            </a:r>
            <a:r>
              <a:rPr lang="it-IT" b="0" dirty="0" err="1"/>
              <a:t>increase</a:t>
            </a:r>
            <a:r>
              <a:rPr lang="it-IT" b="0" dirty="0"/>
              <a:t> </a:t>
            </a:r>
            <a:r>
              <a:rPr lang="it-IT" b="0" dirty="0" err="1"/>
              <a:t>as</a:t>
            </a:r>
            <a:r>
              <a:rPr lang="it-IT" b="0" dirty="0"/>
              <a:t> more </a:t>
            </a:r>
            <a:r>
              <a:rPr lang="it-IT" b="0" dirty="0" err="1"/>
              <a:t>ASes</a:t>
            </a:r>
            <a:r>
              <a:rPr lang="it-IT" b="0" dirty="0"/>
              <a:t> </a:t>
            </a:r>
            <a:r>
              <a:rPr lang="it-IT" b="0" dirty="0" err="1"/>
              <a:t>populate</a:t>
            </a:r>
            <a:r>
              <a:rPr lang="it-IT" b="0" dirty="0"/>
              <a:t> the IRR</a:t>
            </a:r>
            <a:endParaRPr lang="it-IT" sz="28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800" b="1" dirty="0"/>
              <a:t>--- Fast </a:t>
            </a:r>
            <a:r>
              <a:rPr lang="it-IT" sz="2800" b="1" dirty="0" err="1"/>
              <a:t>mitigation</a:t>
            </a:r>
            <a:r>
              <a:rPr lang="it-IT" sz="2800" b="1" dirty="0"/>
              <a:t> </a:t>
            </a:r>
            <a:r>
              <a:rPr lang="it-IT" dirty="0"/>
              <a:t>5 </a:t>
            </a:r>
            <a:r>
              <a:rPr lang="it-IT" dirty="0" err="1"/>
              <a:t>min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invalid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err="1"/>
              <a:t>reached</a:t>
            </a:r>
            <a:r>
              <a:rPr lang="it-IT" dirty="0"/>
              <a:t> the </a:t>
            </a:r>
            <a:r>
              <a:rPr lang="it-IT" dirty="0" err="1"/>
              <a:t>configured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b="1" dirty="0" err="1"/>
              <a:t>Th</a:t>
            </a:r>
            <a:r>
              <a:rPr lang="it-IT" b="1" dirty="0"/>
              <a:t> </a:t>
            </a:r>
            <a:r>
              <a:rPr lang="it-IT" dirty="0" err="1"/>
              <a:t>earlier</a:t>
            </a:r>
            <a:r>
              <a:rPr lang="it-IT" dirty="0"/>
              <a:t>, the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occurs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800" b="1" dirty="0"/>
              <a:t>--- Self-</a:t>
            </a:r>
            <a:r>
              <a:rPr lang="it-IT" sz="2800" b="1" dirty="0" err="1"/>
              <a:t>managed</a:t>
            </a:r>
            <a:r>
              <a:rPr lang="it-IT" sz="2800" b="1" dirty="0"/>
              <a:t>/</a:t>
            </a:r>
            <a:r>
              <a:rPr lang="it-IT" sz="2800" b="1" dirty="0" err="1"/>
              <a:t>operated</a:t>
            </a:r>
            <a:r>
              <a:rPr lang="it-IT" sz="2800" b="1" dirty="0"/>
              <a:t> </a:t>
            </a:r>
            <a:r>
              <a:rPr lang="it-IT" sz="2800" dirty="0"/>
              <a:t>ASIRIA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runs</a:t>
            </a:r>
            <a:r>
              <a:rPr lang="it-IT" sz="2800" dirty="0"/>
              <a:t> </a:t>
            </a:r>
            <a:r>
              <a:rPr lang="it-IT" sz="2800" dirty="0" err="1"/>
              <a:t>locally</a:t>
            </a:r>
            <a:r>
              <a:rPr lang="it-IT" sz="2800" dirty="0"/>
              <a:t> and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a service </a:t>
            </a:r>
            <a:r>
              <a:rPr lang="it-IT" sz="2800" dirty="0" err="1"/>
              <a:t>provided</a:t>
            </a:r>
            <a:r>
              <a:rPr lang="it-IT" sz="2800" dirty="0"/>
              <a:t> by a </a:t>
            </a:r>
            <a:r>
              <a:rPr lang="it-IT" sz="2800" dirty="0" err="1"/>
              <a:t>third</a:t>
            </a:r>
            <a:r>
              <a:rPr lang="it-IT" sz="2800" dirty="0"/>
              <a:t> party</a:t>
            </a:r>
            <a:br>
              <a:rPr lang="it-IT" sz="2800" dirty="0"/>
            </a:br>
            <a:r>
              <a:rPr lang="it-IT" sz="2800" b="1" dirty="0" err="1"/>
              <a:t>Ease</a:t>
            </a:r>
            <a:r>
              <a:rPr lang="it-IT" sz="2800" b="1" dirty="0"/>
              <a:t> of </a:t>
            </a:r>
            <a:r>
              <a:rPr lang="it-IT" sz="2800" b="1" dirty="0" err="1"/>
              <a:t>operating</a:t>
            </a:r>
            <a:r>
              <a:rPr lang="it-IT" sz="2800" b="1" dirty="0"/>
              <a:t>/</a:t>
            </a:r>
            <a:r>
              <a:rPr lang="it-IT" sz="2800" b="1" dirty="0" err="1"/>
              <a:t>troubleshooting</a:t>
            </a:r>
            <a:r>
              <a:rPr lang="it-IT" sz="2800" dirty="0"/>
              <a:t>. </a:t>
            </a:r>
            <a:r>
              <a:rPr lang="it-IT" sz="2800" dirty="0" err="1"/>
              <a:t>Alarm</a:t>
            </a:r>
            <a:r>
              <a:rPr lang="it-IT" sz="2800" dirty="0"/>
              <a:t> System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050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36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-- We have presented the design and implementation of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a SCs framework capable of performing the IPv6 and IPv4 global registry functions without human intervention avoiding the control of any single entity.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provides 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adecentralised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alternative trust model to the hierarchical one,  currently implemented by the RPKI.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Exibits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Low operational costs and the time required to perform an address allocation is  orders of magnitude lower than the operational times of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 human operated address registry.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---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HF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nature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stall-ness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design. The data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IRB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ASPA and ASIRIA. </a:t>
            </a:r>
            <a:endParaRPr lang="it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ASIRIA,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information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BGP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violate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deprioritized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large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trigger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52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975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-----The ML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take </a:t>
            </a:r>
            <a:r>
              <a:rPr lang="it-IT" dirty="0" err="1"/>
              <a:t>as</a:t>
            </a:r>
            <a:r>
              <a:rPr lang="it-IT" dirty="0"/>
              <a:t> input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by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ASIRIA,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infer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unmarked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 are </a:t>
            </a:r>
            <a:r>
              <a:rPr lang="it-IT" dirty="0" err="1"/>
              <a:t>potential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, </a:t>
            </a:r>
            <a:r>
              <a:rPr lang="it-IT" dirty="0" err="1"/>
              <a:t>improving</a:t>
            </a:r>
            <a:r>
              <a:rPr lang="it-IT" dirty="0"/>
              <a:t> the </a:t>
            </a:r>
            <a:r>
              <a:rPr lang="it-IT" dirty="0" err="1"/>
              <a:t>overall</a:t>
            </a:r>
            <a:r>
              <a:rPr lang="it-IT" dirty="0"/>
              <a:t> ASIRIA performance. The ML-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explicitly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by the </a:t>
            </a:r>
            <a:r>
              <a:rPr lang="it-IT" dirty="0" err="1"/>
              <a:t>ASes</a:t>
            </a:r>
            <a:r>
              <a:rPr lang="it-IT" dirty="0"/>
              <a:t> in the IRR, to </a:t>
            </a:r>
            <a:r>
              <a:rPr lang="it-IT" dirty="0" err="1"/>
              <a:t>preserve</a:t>
            </a:r>
            <a:r>
              <a:rPr lang="it-IT" dirty="0"/>
              <a:t> the </a:t>
            </a:r>
            <a:r>
              <a:rPr lang="it-IT" dirty="0" err="1"/>
              <a:t>ability</a:t>
            </a:r>
            <a:r>
              <a:rPr lang="it-IT" dirty="0"/>
              <a:t> of </a:t>
            </a:r>
            <a:r>
              <a:rPr lang="it-IT" dirty="0" err="1"/>
              <a:t>ASes</a:t>
            </a:r>
            <a:r>
              <a:rPr lang="it-IT" dirty="0"/>
              <a:t> to </a:t>
            </a:r>
            <a:r>
              <a:rPr lang="it-IT" dirty="0" err="1"/>
              <a:t>retain</a:t>
            </a:r>
            <a:r>
              <a:rPr lang="it-IT" dirty="0"/>
              <a:t> full control of the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over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relationships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Unstoppable</a:t>
            </a:r>
            <a:r>
              <a:rPr lang="it-IT" dirty="0"/>
              <a:t> </a:t>
            </a:r>
            <a:r>
              <a:rPr lang="it-IT" dirty="0" err="1"/>
              <a:t>Domains</a:t>
            </a:r>
            <a:r>
              <a:rPr lang="it-IT" dirty="0"/>
              <a:t> propose new </a:t>
            </a:r>
            <a:r>
              <a:rPr lang="it-IT" dirty="0" err="1"/>
              <a:t>crypto</a:t>
            </a:r>
            <a:r>
              <a:rPr lang="it-IT" dirty="0"/>
              <a:t> domain </a:t>
            </a:r>
            <a:r>
              <a:rPr lang="it-IT" dirty="0" err="1"/>
              <a:t>names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with browser </a:t>
            </a:r>
            <a:r>
              <a:rPr lang="it-IT" dirty="0" err="1"/>
              <a:t>extensions</a:t>
            </a:r>
            <a:r>
              <a:rPr lang="it-IT" dirty="0"/>
              <a:t>. </a:t>
            </a:r>
          </a:p>
          <a:p>
            <a:r>
              <a:rPr lang="it-IT" dirty="0" err="1"/>
              <a:t>NFTs</a:t>
            </a:r>
            <a:r>
              <a:rPr lang="it-IT" dirty="0"/>
              <a:t> are </a:t>
            </a:r>
            <a:r>
              <a:rPr lang="it-IT" dirty="0" err="1"/>
              <a:t>tokens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ownership</a:t>
            </a:r>
            <a:r>
              <a:rPr lang="it-IT" dirty="0"/>
              <a:t> of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official</a:t>
            </a:r>
            <a:r>
              <a:rPr lang="it-IT" dirty="0"/>
              <a:t> </a:t>
            </a:r>
            <a:r>
              <a:rPr lang="it-IT" dirty="0" err="1"/>
              <a:t>owner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time and </a:t>
            </a:r>
            <a:r>
              <a:rPr lang="it-IT" dirty="0" err="1"/>
              <a:t>they’re</a:t>
            </a:r>
            <a:r>
              <a:rPr lang="it-IT" dirty="0"/>
              <a:t> </a:t>
            </a:r>
            <a:r>
              <a:rPr lang="it-IT" dirty="0" err="1"/>
              <a:t>secured</a:t>
            </a:r>
            <a:r>
              <a:rPr lang="it-IT" dirty="0"/>
              <a:t> by the </a:t>
            </a:r>
            <a:r>
              <a:rPr lang="it-IT" dirty="0" err="1"/>
              <a:t>blockchain</a:t>
            </a:r>
            <a:r>
              <a:rPr lang="it-IT" dirty="0"/>
              <a:t> of </a:t>
            </a:r>
            <a:r>
              <a:rPr lang="it-IT" dirty="0" err="1"/>
              <a:t>choice</a:t>
            </a:r>
            <a:r>
              <a:rPr lang="it-IT" dirty="0"/>
              <a:t>.,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b="1" dirty="0"/>
              <a:t>2 </a:t>
            </a:r>
            <a:r>
              <a:rPr lang="it-IT" b="1" dirty="0" err="1"/>
              <a:t>milions</a:t>
            </a:r>
            <a:r>
              <a:rPr lang="it-IT" b="1" dirty="0"/>
              <a:t> of </a:t>
            </a:r>
            <a:r>
              <a:rPr lang="it-IT" b="1" dirty="0" err="1"/>
              <a:t>registered</a:t>
            </a:r>
            <a:r>
              <a:rPr lang="it-IT" dirty="0"/>
              <a:t> domain. </a:t>
            </a:r>
            <a:r>
              <a:rPr lang="it-IT" dirty="0" err="1"/>
              <a:t>Unstoppable</a:t>
            </a:r>
            <a:r>
              <a:rPr lang="it-IT" dirty="0"/>
              <a:t> </a:t>
            </a:r>
            <a:r>
              <a:rPr lang="it-IT" dirty="0" err="1"/>
              <a:t>Domains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proving</a:t>
            </a:r>
            <a:r>
              <a:rPr lang="it-IT" dirty="0"/>
              <a:t> the NFT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outside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. </a:t>
            </a:r>
            <a:endParaRPr lang="it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 The </a:t>
            </a:r>
            <a:r>
              <a:rPr lang="it-IT" dirty="0" err="1"/>
              <a:t>employment</a:t>
            </a:r>
            <a:r>
              <a:rPr lang="it-IT" dirty="0"/>
              <a:t> of </a:t>
            </a:r>
            <a:r>
              <a:rPr lang="it-IT" dirty="0" err="1"/>
              <a:t>loanable</a:t>
            </a:r>
            <a:r>
              <a:rPr lang="it-IT" dirty="0"/>
              <a:t> NFT can solve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specifically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conservation</a:t>
            </a:r>
            <a:r>
              <a:rPr lang="it-IT" dirty="0"/>
              <a:t> and </a:t>
            </a:r>
            <a:r>
              <a:rPr lang="it-IT" dirty="0" err="1"/>
              <a:t>preservation</a:t>
            </a:r>
            <a:r>
              <a:rPr lang="it-IT" dirty="0"/>
              <a:t> of the IP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a </a:t>
            </a:r>
            <a:r>
              <a:rPr lang="it-IT" dirty="0" err="1"/>
              <a:t>simplified</a:t>
            </a:r>
            <a:r>
              <a:rPr lang="it-IT" dirty="0"/>
              <a:t> management of the </a:t>
            </a:r>
            <a:r>
              <a:rPr lang="it-IT" dirty="0" err="1"/>
              <a:t>resources</a:t>
            </a:r>
            <a:r>
              <a:rPr lang="it-IT" dirty="0"/>
              <a:t>. </a:t>
            </a:r>
            <a:endParaRPr lang="it-ES" dirty="0"/>
          </a:p>
          <a:p>
            <a:endParaRPr lang="it-ES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451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susceptible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apparatus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cornerstone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create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IPv6/IPv4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scope, to gain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frame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success,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renumbering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safeguards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case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rate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excessive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control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human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pool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are: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it-IT" dirty="0"/>
              <a:t>Pool of </a:t>
            </a:r>
            <a:r>
              <a:rPr lang="it-IT" dirty="0" err="1"/>
              <a:t>globally</a:t>
            </a:r>
            <a:r>
              <a:rPr lang="it-IT" dirty="0"/>
              <a:t>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addresses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The Internet </a:t>
            </a:r>
            <a:r>
              <a:rPr lang="it-IT" dirty="0" err="1"/>
              <a:t>Engineering</a:t>
            </a:r>
            <a:r>
              <a:rPr lang="it-IT" dirty="0"/>
              <a:t> Task Force (IETF) (80% of the IPv6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"</a:t>
            </a:r>
            <a:r>
              <a:rPr lang="it-IT" dirty="0" err="1"/>
              <a:t>Reserved</a:t>
            </a:r>
            <a:r>
              <a:rPr lang="it-IT" dirty="0"/>
              <a:t> for the IETF",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up to the IETF to </a:t>
            </a:r>
            <a:r>
              <a:rPr lang="it-IT" dirty="0" err="1"/>
              <a:t>instruct</a:t>
            </a:r>
            <a:r>
              <a:rPr lang="it-IT" dirty="0"/>
              <a:t> Internet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Authority (IANA) to allocate an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for the </a:t>
            </a:r>
            <a:r>
              <a:rPr lang="it-IT" dirty="0" err="1"/>
              <a:t>InBlock</a:t>
            </a:r>
            <a:r>
              <a:rPr lang="it-IT" dirty="0"/>
              <a:t> </a:t>
            </a:r>
            <a:r>
              <a:rPr lang="it-IT" dirty="0" err="1"/>
              <a:t>experiment</a:t>
            </a:r>
            <a:r>
              <a:rPr lang="it-IT" dirty="0"/>
              <a:t>), </a:t>
            </a:r>
          </a:p>
          <a:p>
            <a:pPr lvl="1"/>
            <a:r>
              <a:rPr lang="it-IT" dirty="0"/>
              <a:t>Internet Corporation for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Names</a:t>
            </a:r>
            <a:r>
              <a:rPr lang="it-IT" dirty="0"/>
              <a:t> and </a:t>
            </a:r>
            <a:r>
              <a:rPr lang="it-IT" dirty="0" err="1"/>
              <a:t>Numbers</a:t>
            </a:r>
            <a:r>
              <a:rPr lang="it-IT" dirty="0"/>
              <a:t> (ICANN), </a:t>
            </a:r>
            <a:r>
              <a:rPr lang="it-IT" dirty="0" err="1"/>
              <a:t>through</a:t>
            </a:r>
            <a:r>
              <a:rPr lang="it-IT" dirty="0"/>
              <a:t> the IANA, 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RIRs</a:t>
            </a:r>
            <a:r>
              <a:rPr lang="it-IT" dirty="0"/>
              <a:t>,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on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or </a:t>
            </a:r>
            <a:r>
              <a:rPr lang="it-IT" dirty="0" err="1"/>
              <a:t>jointly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Resource Organization (NRO) </a:t>
            </a:r>
          </a:p>
          <a:p>
            <a:pPr lvl="1"/>
            <a:r>
              <a:rPr lang="it-IT" dirty="0"/>
              <a:t>A National Internet </a:t>
            </a:r>
            <a:r>
              <a:rPr lang="it-IT" dirty="0" err="1"/>
              <a:t>Registry</a:t>
            </a:r>
            <a:r>
              <a:rPr lang="it-IT" dirty="0"/>
              <a:t> (NIR). </a:t>
            </a:r>
          </a:p>
          <a:p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506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004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/>
              <a:t>Blockchains</a:t>
            </a:r>
            <a:r>
              <a:rPr lang="it-IT" sz="1200" dirty="0"/>
              <a:t> can be </a:t>
            </a:r>
            <a:r>
              <a:rPr lang="it-IT" sz="1200" dirty="0" err="1"/>
              <a:t>indeed</a:t>
            </a:r>
            <a:r>
              <a:rPr lang="it-IT" sz="1200" dirty="0"/>
              <a:t> public, private or </a:t>
            </a:r>
            <a:r>
              <a:rPr lang="it-IT" sz="1200" dirty="0" err="1"/>
              <a:t>permissioned</a:t>
            </a:r>
            <a:r>
              <a:rPr lang="it-IT" sz="1200" dirty="0"/>
              <a:t>. </a:t>
            </a:r>
            <a:r>
              <a:rPr lang="it-IT" sz="1200" dirty="0" err="1"/>
              <a:t>While</a:t>
            </a:r>
            <a:r>
              <a:rPr lang="it-IT" sz="1200" dirty="0"/>
              <a:t> in public </a:t>
            </a:r>
            <a:r>
              <a:rPr lang="it-IT" sz="1200" dirty="0" err="1"/>
              <a:t>blockchain</a:t>
            </a:r>
            <a:r>
              <a:rPr lang="it-IT" sz="1200" dirty="0"/>
              <a:t> </a:t>
            </a:r>
            <a:r>
              <a:rPr lang="it-IT" sz="1200" dirty="0" err="1"/>
              <a:t>everyone</a:t>
            </a:r>
            <a:r>
              <a:rPr lang="it-IT" sz="1200" dirty="0"/>
              <a:t> </a:t>
            </a:r>
            <a:r>
              <a:rPr lang="it-IT" sz="1200" dirty="0" err="1"/>
              <a:t>has</a:t>
            </a:r>
            <a:r>
              <a:rPr lang="it-IT" sz="1200" dirty="0"/>
              <a:t> the right to join, </a:t>
            </a:r>
            <a:r>
              <a:rPr lang="it-IT" sz="1200" dirty="0" err="1"/>
              <a:t>participate</a:t>
            </a:r>
            <a:r>
              <a:rPr lang="it-IT" sz="1200" dirty="0"/>
              <a:t> in the network and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well</a:t>
            </a:r>
            <a:r>
              <a:rPr lang="it-IT" sz="1200" dirty="0"/>
              <a:t> the </a:t>
            </a:r>
            <a:r>
              <a:rPr lang="it-IT" sz="1200" dirty="0" err="1"/>
              <a:t>ability</a:t>
            </a:r>
            <a:r>
              <a:rPr lang="it-IT" sz="1200" dirty="0"/>
              <a:t> to </a:t>
            </a:r>
            <a:r>
              <a:rPr lang="it-IT" sz="1200" dirty="0" err="1"/>
              <a:t>read</a:t>
            </a:r>
            <a:r>
              <a:rPr lang="it-IT" sz="1200" dirty="0"/>
              <a:t> information from the </a:t>
            </a:r>
            <a:r>
              <a:rPr lang="it-IT" sz="1200" dirty="0" err="1"/>
              <a:t>distributed</a:t>
            </a:r>
            <a:r>
              <a:rPr lang="it-IT" sz="1200" dirty="0"/>
              <a:t> </a:t>
            </a:r>
            <a:r>
              <a:rPr lang="it-IT" sz="1200" dirty="0" err="1"/>
              <a:t>ledger</a:t>
            </a:r>
            <a:r>
              <a:rPr lang="it-IT" sz="1200" dirty="0"/>
              <a:t> </a:t>
            </a:r>
            <a:r>
              <a:rPr lang="it-IT" sz="1200" dirty="0" err="1"/>
              <a:t>itself</a:t>
            </a:r>
            <a:r>
              <a:rPr lang="it-IT" sz="1200" dirty="0"/>
              <a:t>, in private or </a:t>
            </a:r>
            <a:r>
              <a:rPr lang="it-IT" sz="1200" dirty="0" err="1"/>
              <a:t>permissioned</a:t>
            </a:r>
            <a:r>
              <a:rPr lang="it-IT" sz="1200" dirty="0"/>
              <a:t> </a:t>
            </a:r>
            <a:r>
              <a:rPr lang="it-IT" sz="1200" dirty="0" err="1"/>
              <a:t>blockchains</a:t>
            </a:r>
            <a:r>
              <a:rPr lang="it-IT" sz="1200" dirty="0"/>
              <a:t> </a:t>
            </a:r>
            <a:r>
              <a:rPr lang="it-IT" sz="1200" dirty="0" err="1"/>
              <a:t>users</a:t>
            </a:r>
            <a:r>
              <a:rPr lang="it-IT" sz="1200" dirty="0"/>
              <a:t> must be </a:t>
            </a:r>
            <a:r>
              <a:rPr lang="it-IT" sz="1200" dirty="0" err="1"/>
              <a:t>authorized</a:t>
            </a:r>
            <a:r>
              <a:rPr lang="it-IT" sz="1200" dirty="0"/>
              <a:t> by the </a:t>
            </a:r>
            <a:r>
              <a:rPr lang="it-IT" sz="1200" dirty="0" err="1"/>
              <a:t>majority</a:t>
            </a:r>
            <a:r>
              <a:rPr lang="it-IT" sz="1200" dirty="0"/>
              <a:t> or by a </a:t>
            </a:r>
            <a:r>
              <a:rPr lang="it-IT" sz="1200" dirty="0" err="1"/>
              <a:t>predefined</a:t>
            </a:r>
            <a:r>
              <a:rPr lang="it-IT" sz="1200" dirty="0"/>
              <a:t> subset of the </a:t>
            </a:r>
            <a:r>
              <a:rPr lang="it-IT" sz="1200" dirty="0" err="1"/>
              <a:t>peers</a:t>
            </a:r>
            <a:r>
              <a:rPr lang="it-IT" sz="1200" dirty="0"/>
              <a:t> to </a:t>
            </a:r>
            <a:r>
              <a:rPr lang="it-IT" sz="1200" dirty="0" err="1"/>
              <a:t>accomplish</a:t>
            </a:r>
            <a:r>
              <a:rPr lang="it-IT" sz="1200" dirty="0"/>
              <a:t> a set of </a:t>
            </a:r>
            <a:r>
              <a:rPr lang="it-IT" sz="1200" dirty="0" err="1"/>
              <a:t>pluggable</a:t>
            </a:r>
            <a:r>
              <a:rPr lang="it-IT" sz="1200" dirty="0"/>
              <a:t> </a:t>
            </a:r>
            <a:r>
              <a:rPr lang="it-IT" sz="1200" dirty="0" err="1"/>
              <a:t>operations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now</a:t>
            </a:r>
            <a:r>
              <a:rPr lang="it-IT" sz="1200" dirty="0"/>
              <a:t> </a:t>
            </a:r>
            <a:r>
              <a:rPr lang="it-IT" sz="1200" dirty="0" err="1"/>
              <a:t>discuss</a:t>
            </a:r>
            <a:r>
              <a:rPr lang="it-IT" sz="1200" dirty="0"/>
              <a:t> the </a:t>
            </a:r>
            <a:r>
              <a:rPr lang="it-IT" sz="1200" dirty="0" err="1"/>
              <a:t>technological</a:t>
            </a:r>
            <a:r>
              <a:rPr lang="it-IT" sz="1200" dirty="0"/>
              <a:t> </a:t>
            </a:r>
            <a:r>
              <a:rPr lang="it-IT" sz="1200" dirty="0" err="1"/>
              <a:t>aspects</a:t>
            </a:r>
            <a:r>
              <a:rPr lang="it-IT" sz="1200" dirty="0"/>
              <a:t> </a:t>
            </a:r>
            <a:r>
              <a:rPr lang="it-IT" sz="1200" dirty="0" err="1"/>
              <a:t>related</a:t>
            </a:r>
            <a:r>
              <a:rPr lang="it-IT" sz="1200" dirty="0"/>
              <a:t> to the </a:t>
            </a:r>
            <a:r>
              <a:rPr lang="it-IT" sz="1200" dirty="0" err="1"/>
              <a:t>specific</a:t>
            </a:r>
            <a:r>
              <a:rPr lang="it-IT" sz="1200" dirty="0"/>
              <a:t> </a:t>
            </a:r>
            <a:r>
              <a:rPr lang="it-IT" sz="1200" dirty="0" err="1"/>
              <a:t>framework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have</a:t>
            </a:r>
            <a:r>
              <a:rPr lang="it-IT" sz="1200" dirty="0"/>
              <a:t> </a:t>
            </a:r>
            <a:r>
              <a:rPr lang="it-IT" sz="1200" dirty="0" err="1"/>
              <a:t>used</a:t>
            </a:r>
            <a:r>
              <a:rPr lang="it-IT" sz="1200" dirty="0"/>
              <a:t> for the </a:t>
            </a:r>
            <a:r>
              <a:rPr lang="it-IT" sz="1200" dirty="0" err="1"/>
              <a:t>solution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propose in </a:t>
            </a:r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research</a:t>
            </a:r>
            <a:r>
              <a:rPr lang="it-IT" sz="1200" dirty="0"/>
              <a:t> work, </a:t>
            </a:r>
            <a:r>
              <a:rPr lang="it-IT" sz="1200" dirty="0" err="1"/>
              <a:t>Ethereum</a:t>
            </a:r>
            <a:r>
              <a:rPr lang="it-IT" sz="1200" dirty="0"/>
              <a:t> and HF. </a:t>
            </a:r>
          </a:p>
          <a:p>
            <a:endParaRPr lang="it-ES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308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--From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of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Bitcoin</a:t>
            </a:r>
            <a:r>
              <a:rPr lang="it-IT" dirty="0"/>
              <a:t> first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Ethereum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a </a:t>
            </a:r>
            <a:r>
              <a:rPr lang="it-IT" dirty="0" err="1"/>
              <a:t>huge</a:t>
            </a:r>
            <a:r>
              <a:rPr lang="it-IT" dirty="0"/>
              <a:t> impact in </a:t>
            </a:r>
            <a:r>
              <a:rPr lang="it-IT" dirty="0" err="1"/>
              <a:t>research</a:t>
            </a:r>
            <a:r>
              <a:rPr lang="it-IT" dirty="0"/>
              <a:t>. </a:t>
            </a:r>
          </a:p>
          <a:p>
            <a:r>
              <a:rPr lang="it-IT" dirty="0"/>
              <a:t>-----In the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:</a:t>
            </a:r>
          </a:p>
          <a:p>
            <a:r>
              <a:rPr lang="it-IT" dirty="0"/>
              <a:t>---------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work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inspired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</a:t>
            </a:r>
            <a:br>
              <a:rPr lang="it-IT" dirty="0"/>
            </a:br>
            <a:r>
              <a:rPr lang="it-IT" dirty="0"/>
              <a:t>building new </a:t>
            </a:r>
            <a:r>
              <a:rPr lang="it-IT" dirty="0" err="1"/>
              <a:t>blockchain</a:t>
            </a:r>
            <a:r>
              <a:rPr lang="it-IT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Blockchains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new general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 in an </a:t>
            </a:r>
            <a:r>
              <a:rPr lang="it-IT" dirty="0" err="1"/>
              <a:t>early</a:t>
            </a:r>
            <a:r>
              <a:rPr lang="it-IT" dirty="0"/>
              <a:t> stage of </a:t>
            </a:r>
            <a:r>
              <a:rPr lang="it-IT" dirty="0" err="1"/>
              <a:t>development</a:t>
            </a:r>
            <a:r>
              <a:rPr lang="it-IT" dirty="0"/>
              <a:t>, </a:t>
            </a:r>
            <a:r>
              <a:rPr lang="it-IT" dirty="0" err="1"/>
              <a:t>exhibit</a:t>
            </a:r>
            <a:r>
              <a:rPr lang="it-IT" dirty="0"/>
              <a:t> a </a:t>
            </a:r>
            <a:r>
              <a:rPr lang="it-IT" dirty="0" err="1"/>
              <a:t>potential</a:t>
            </a:r>
            <a:r>
              <a:rPr lang="it-IT" dirty="0"/>
              <a:t> to </a:t>
            </a:r>
            <a:r>
              <a:rPr lang="it-IT" dirty="0" err="1"/>
              <a:t>disrupt</a:t>
            </a:r>
            <a:r>
              <a:rPr lang="it-IT" dirty="0"/>
              <a:t> </a:t>
            </a:r>
            <a:r>
              <a:rPr lang="it-IT" dirty="0" err="1"/>
              <a:t>everyday</a:t>
            </a:r>
            <a:r>
              <a:rPr lang="it-IT" dirty="0"/>
              <a:t> life </a:t>
            </a:r>
            <a:r>
              <a:rPr lang="it-IT" dirty="0" err="1"/>
              <a:t>comparable</a:t>
            </a:r>
            <a:r>
              <a:rPr lang="it-IT" dirty="0"/>
              <a:t> to </a:t>
            </a:r>
            <a:r>
              <a:rPr lang="it-IT" dirty="0" err="1"/>
              <a:t>computers</a:t>
            </a:r>
            <a:r>
              <a:rPr lang="it-IT" dirty="0"/>
              <a:t> or Internet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application</a:t>
            </a:r>
            <a:r>
              <a:rPr lang="it-IT" dirty="0"/>
              <a:t> of the </a:t>
            </a:r>
            <a:r>
              <a:rPr lang="it-IT" dirty="0" err="1"/>
              <a:t>technology</a:t>
            </a:r>
            <a:r>
              <a:rPr lang="it-IT" dirty="0"/>
              <a:t> to the management of the Internet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naturally</a:t>
            </a:r>
            <a:r>
              <a:rPr lang="it-IT" dirty="0"/>
              <a:t> from the </a:t>
            </a:r>
            <a:r>
              <a:rPr lang="it-IT" dirty="0" err="1"/>
              <a:t>convenience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 fair and </a:t>
            </a:r>
            <a:r>
              <a:rPr lang="it-IT" dirty="0" err="1"/>
              <a:t>predictable</a:t>
            </a:r>
            <a:r>
              <a:rPr lang="it-IT" dirty="0"/>
              <a:t>, </a:t>
            </a:r>
            <a:r>
              <a:rPr lang="it-IT" dirty="0" err="1"/>
              <a:t>transparent</a:t>
            </a:r>
            <a:r>
              <a:rPr lang="it-IT" dirty="0"/>
              <a:t>, </a:t>
            </a:r>
            <a:r>
              <a:rPr lang="it-IT" dirty="0" err="1"/>
              <a:t>automatic</a:t>
            </a:r>
            <a:r>
              <a:rPr lang="it-IT" dirty="0"/>
              <a:t> and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. </a:t>
            </a:r>
          </a:p>
          <a:p>
            <a:endParaRPr lang="it-IT" sz="1200" dirty="0"/>
          </a:p>
          <a:p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09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/>
              <a:t>Blockchains</a:t>
            </a:r>
            <a:r>
              <a:rPr lang="it-IT" sz="1200" dirty="0"/>
              <a:t> can be </a:t>
            </a:r>
            <a:r>
              <a:rPr lang="it-IT" sz="1200" dirty="0" err="1"/>
              <a:t>indeed</a:t>
            </a:r>
            <a:r>
              <a:rPr lang="it-IT" sz="1200" dirty="0"/>
              <a:t> public, private or </a:t>
            </a:r>
            <a:r>
              <a:rPr lang="it-IT" sz="1200" dirty="0" err="1"/>
              <a:t>permissioned</a:t>
            </a:r>
            <a:r>
              <a:rPr lang="it-IT" sz="1200" dirty="0"/>
              <a:t>. </a:t>
            </a:r>
            <a:r>
              <a:rPr lang="it-IT" sz="1200" dirty="0" err="1"/>
              <a:t>While</a:t>
            </a:r>
            <a:r>
              <a:rPr lang="it-IT" sz="1200" dirty="0"/>
              <a:t> in public </a:t>
            </a:r>
            <a:r>
              <a:rPr lang="it-IT" sz="1200" dirty="0" err="1"/>
              <a:t>blockchain</a:t>
            </a:r>
            <a:r>
              <a:rPr lang="it-IT" sz="1200" dirty="0"/>
              <a:t> </a:t>
            </a:r>
            <a:r>
              <a:rPr lang="it-IT" sz="1200" dirty="0" err="1"/>
              <a:t>everyone</a:t>
            </a:r>
            <a:r>
              <a:rPr lang="it-IT" sz="1200" dirty="0"/>
              <a:t> </a:t>
            </a:r>
            <a:r>
              <a:rPr lang="it-IT" sz="1200" dirty="0" err="1"/>
              <a:t>has</a:t>
            </a:r>
            <a:r>
              <a:rPr lang="it-IT" sz="1200" dirty="0"/>
              <a:t> the right to join, </a:t>
            </a:r>
            <a:r>
              <a:rPr lang="it-IT" sz="1200" dirty="0" err="1"/>
              <a:t>participate</a:t>
            </a:r>
            <a:r>
              <a:rPr lang="it-IT" sz="1200" dirty="0"/>
              <a:t> in the network and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well</a:t>
            </a:r>
            <a:r>
              <a:rPr lang="it-IT" sz="1200" dirty="0"/>
              <a:t> the </a:t>
            </a:r>
            <a:r>
              <a:rPr lang="it-IT" sz="1200" dirty="0" err="1"/>
              <a:t>ability</a:t>
            </a:r>
            <a:r>
              <a:rPr lang="it-IT" sz="1200" dirty="0"/>
              <a:t> to </a:t>
            </a:r>
            <a:r>
              <a:rPr lang="it-IT" sz="1200" dirty="0" err="1"/>
              <a:t>read</a:t>
            </a:r>
            <a:r>
              <a:rPr lang="it-IT" sz="1200" dirty="0"/>
              <a:t> information from the </a:t>
            </a:r>
            <a:r>
              <a:rPr lang="it-IT" sz="1200" dirty="0" err="1"/>
              <a:t>distributed</a:t>
            </a:r>
            <a:r>
              <a:rPr lang="it-IT" sz="1200" dirty="0"/>
              <a:t> </a:t>
            </a:r>
            <a:r>
              <a:rPr lang="it-IT" sz="1200" dirty="0" err="1"/>
              <a:t>ledger</a:t>
            </a:r>
            <a:r>
              <a:rPr lang="it-IT" sz="1200" dirty="0"/>
              <a:t> </a:t>
            </a:r>
            <a:r>
              <a:rPr lang="it-IT" sz="1200" dirty="0" err="1"/>
              <a:t>itself</a:t>
            </a:r>
            <a:r>
              <a:rPr lang="it-IT" sz="1200" dirty="0"/>
              <a:t>, in private or </a:t>
            </a:r>
            <a:r>
              <a:rPr lang="it-IT" sz="1200" dirty="0" err="1"/>
              <a:t>permissioned</a:t>
            </a:r>
            <a:r>
              <a:rPr lang="it-IT" sz="1200" dirty="0"/>
              <a:t> </a:t>
            </a:r>
            <a:r>
              <a:rPr lang="it-IT" sz="1200" dirty="0" err="1"/>
              <a:t>blockchains</a:t>
            </a:r>
            <a:r>
              <a:rPr lang="it-IT" sz="1200" dirty="0"/>
              <a:t> </a:t>
            </a:r>
            <a:r>
              <a:rPr lang="it-IT" sz="1200" dirty="0" err="1"/>
              <a:t>users</a:t>
            </a:r>
            <a:r>
              <a:rPr lang="it-IT" sz="1200" dirty="0"/>
              <a:t> must be </a:t>
            </a:r>
            <a:r>
              <a:rPr lang="it-IT" sz="1200" dirty="0" err="1"/>
              <a:t>authorized</a:t>
            </a:r>
            <a:r>
              <a:rPr lang="it-IT" sz="1200" dirty="0"/>
              <a:t> by the </a:t>
            </a:r>
            <a:r>
              <a:rPr lang="it-IT" sz="1200" dirty="0" err="1"/>
              <a:t>majority</a:t>
            </a:r>
            <a:r>
              <a:rPr lang="it-IT" sz="1200" dirty="0"/>
              <a:t> or by a </a:t>
            </a:r>
            <a:r>
              <a:rPr lang="it-IT" sz="1200" dirty="0" err="1"/>
              <a:t>predefined</a:t>
            </a:r>
            <a:r>
              <a:rPr lang="it-IT" sz="1200" dirty="0"/>
              <a:t> subset of the </a:t>
            </a:r>
            <a:r>
              <a:rPr lang="it-IT" sz="1200" dirty="0" err="1"/>
              <a:t>peers</a:t>
            </a:r>
            <a:r>
              <a:rPr lang="it-IT" sz="1200" dirty="0"/>
              <a:t> to </a:t>
            </a:r>
            <a:r>
              <a:rPr lang="it-IT" sz="1200" dirty="0" err="1"/>
              <a:t>accomplish</a:t>
            </a:r>
            <a:r>
              <a:rPr lang="it-IT" sz="1200" dirty="0"/>
              <a:t> a set of </a:t>
            </a:r>
            <a:r>
              <a:rPr lang="it-IT" sz="1200" dirty="0" err="1"/>
              <a:t>pluggable</a:t>
            </a:r>
            <a:r>
              <a:rPr lang="it-IT" sz="1200" dirty="0"/>
              <a:t> </a:t>
            </a:r>
            <a:r>
              <a:rPr lang="it-IT" sz="1200" dirty="0" err="1"/>
              <a:t>operations</a:t>
            </a:r>
            <a:r>
              <a:rPr lang="it-IT" sz="1200" dirty="0"/>
              <a:t>. </a:t>
            </a:r>
          </a:p>
          <a:p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now</a:t>
            </a:r>
            <a:r>
              <a:rPr lang="it-IT" sz="1200" dirty="0"/>
              <a:t> </a:t>
            </a:r>
            <a:r>
              <a:rPr lang="it-IT" sz="1200" dirty="0" err="1"/>
              <a:t>discuss</a:t>
            </a:r>
            <a:r>
              <a:rPr lang="it-IT" sz="1200" dirty="0"/>
              <a:t> the </a:t>
            </a:r>
            <a:r>
              <a:rPr lang="it-IT" sz="1200" dirty="0" err="1"/>
              <a:t>technological</a:t>
            </a:r>
            <a:r>
              <a:rPr lang="it-IT" sz="1200" dirty="0"/>
              <a:t> </a:t>
            </a:r>
            <a:r>
              <a:rPr lang="it-IT" sz="1200" dirty="0" err="1"/>
              <a:t>aspects</a:t>
            </a:r>
            <a:r>
              <a:rPr lang="it-IT" sz="1200" dirty="0"/>
              <a:t> </a:t>
            </a:r>
            <a:r>
              <a:rPr lang="it-IT" sz="1200" dirty="0" err="1"/>
              <a:t>related</a:t>
            </a:r>
            <a:r>
              <a:rPr lang="it-IT" sz="1200" dirty="0"/>
              <a:t> to the </a:t>
            </a:r>
            <a:r>
              <a:rPr lang="it-IT" sz="1200" dirty="0" err="1"/>
              <a:t>specific</a:t>
            </a:r>
            <a:r>
              <a:rPr lang="it-IT" sz="1200" dirty="0"/>
              <a:t> </a:t>
            </a:r>
            <a:r>
              <a:rPr lang="it-IT" sz="1200" dirty="0" err="1"/>
              <a:t>framework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</a:t>
            </a:r>
            <a:r>
              <a:rPr lang="it-IT" sz="1200" dirty="0" err="1"/>
              <a:t>have</a:t>
            </a:r>
            <a:r>
              <a:rPr lang="it-IT" sz="1200" dirty="0"/>
              <a:t> </a:t>
            </a:r>
            <a:r>
              <a:rPr lang="it-IT" sz="1200" dirty="0" err="1"/>
              <a:t>used</a:t>
            </a:r>
            <a:r>
              <a:rPr lang="it-IT" sz="1200" dirty="0"/>
              <a:t> for the </a:t>
            </a:r>
            <a:r>
              <a:rPr lang="it-IT" sz="1200" dirty="0" err="1"/>
              <a:t>solution</a:t>
            </a:r>
            <a:r>
              <a:rPr lang="it-IT" sz="1200" dirty="0"/>
              <a:t> </a:t>
            </a:r>
            <a:r>
              <a:rPr lang="it-IT" sz="1200" dirty="0" err="1"/>
              <a:t>that</a:t>
            </a:r>
            <a:r>
              <a:rPr lang="it-IT" sz="1200" dirty="0"/>
              <a:t> </a:t>
            </a:r>
            <a:r>
              <a:rPr lang="it-IT" sz="1200" dirty="0" err="1"/>
              <a:t>we</a:t>
            </a:r>
            <a:r>
              <a:rPr lang="it-IT" sz="1200" dirty="0"/>
              <a:t> propose in </a:t>
            </a:r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research</a:t>
            </a:r>
            <a:r>
              <a:rPr lang="it-IT" sz="1200" dirty="0"/>
              <a:t> work, </a:t>
            </a:r>
            <a:r>
              <a:rPr lang="it-IT" sz="1200" dirty="0" err="1"/>
              <a:t>Ethereum</a:t>
            </a:r>
            <a:r>
              <a:rPr lang="it-IT" sz="1200" dirty="0"/>
              <a:t> and HF. </a:t>
            </a:r>
          </a:p>
          <a:p>
            <a:endParaRPr lang="it-ES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53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The </a:t>
            </a:r>
            <a:r>
              <a:rPr lang="it-IT" err="1"/>
              <a:t>blockchain</a:t>
            </a:r>
            <a:r>
              <a:rPr lang="it-IT"/>
              <a:t> or </a:t>
            </a:r>
            <a:r>
              <a:rPr lang="it-IT" err="1"/>
              <a:t>distributed</a:t>
            </a:r>
            <a:r>
              <a:rPr lang="it-IT"/>
              <a:t> </a:t>
            </a:r>
            <a:r>
              <a:rPr lang="it-IT" err="1"/>
              <a:t>ledger</a:t>
            </a:r>
            <a:r>
              <a:rPr lang="it-IT"/>
              <a:t> </a:t>
            </a:r>
            <a:r>
              <a:rPr lang="it-IT" err="1"/>
              <a:t>technology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composition</a:t>
            </a:r>
            <a:r>
              <a:rPr lang="it-IT"/>
              <a:t> of </a:t>
            </a:r>
            <a:r>
              <a:rPr lang="it-IT" err="1"/>
              <a:t>three</a:t>
            </a:r>
            <a:r>
              <a:rPr lang="it-IT"/>
              <a:t> </a:t>
            </a:r>
            <a:r>
              <a:rPr lang="it-IT" err="1"/>
              <a:t>leading</a:t>
            </a:r>
            <a:r>
              <a:rPr lang="it-IT"/>
              <a:t> </a:t>
            </a:r>
            <a:r>
              <a:rPr lang="it-IT" err="1"/>
              <a:t>technologies</a:t>
            </a:r>
            <a:r>
              <a:rPr lang="it-IT"/>
              <a:t>: </a:t>
            </a:r>
            <a:endParaRPr lang="it-IT" i="1"/>
          </a:p>
          <a:p>
            <a:endParaRPr lang="it-IT" b="1" i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i="1"/>
              <a:t>Peer-to-peer network 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contains</a:t>
            </a:r>
            <a:r>
              <a:rPr lang="it-IT"/>
              <a:t> a</a:t>
            </a:r>
            <a:r>
              <a:rPr lang="it-IT" i="1"/>
              <a:t> </a:t>
            </a:r>
            <a:r>
              <a:rPr lang="it-IT" b="1" i="1" err="1"/>
              <a:t>shared</a:t>
            </a:r>
            <a:r>
              <a:rPr lang="it-IT" b="1" i="1"/>
              <a:t> </a:t>
            </a:r>
            <a:r>
              <a:rPr lang="it-IT" b="1" i="1" err="1"/>
              <a:t>ledger</a:t>
            </a:r>
            <a:r>
              <a:rPr lang="it-IT"/>
              <a:t>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thus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replicated</a:t>
            </a:r>
            <a:r>
              <a:rPr lang="it-IT"/>
              <a:t> in </a:t>
            </a:r>
            <a:r>
              <a:rPr lang="it-IT" err="1"/>
              <a:t>every</a:t>
            </a:r>
            <a:r>
              <a:rPr lang="it-IT"/>
              <a:t> </a:t>
            </a:r>
            <a:r>
              <a:rPr lang="it-IT" err="1"/>
              <a:t>nodes</a:t>
            </a:r>
            <a:r>
              <a:rPr lang="it-IT"/>
              <a:t> of the network </a:t>
            </a:r>
            <a:endParaRPr lang="it-IT" b="1" i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i="1"/>
              <a:t>Distributed </a:t>
            </a:r>
            <a:r>
              <a:rPr lang="it-IT" b="1" i="1" err="1"/>
              <a:t>Consensus</a:t>
            </a:r>
            <a:r>
              <a:rPr lang="it-IT" b="1" i="1"/>
              <a:t> </a:t>
            </a:r>
            <a:r>
              <a:rPr lang="it-IT" b="1" i="1" err="1"/>
              <a:t>Mechanisms</a:t>
            </a:r>
            <a:r>
              <a:rPr lang="it-IT" b="1" i="1"/>
              <a:t> </a:t>
            </a:r>
            <a:r>
              <a:rPr lang="it-IT"/>
              <a:t>to </a:t>
            </a:r>
            <a:r>
              <a:rPr lang="it-IT" err="1"/>
              <a:t>rule</a:t>
            </a:r>
            <a:r>
              <a:rPr lang="it-IT"/>
              <a:t> the </a:t>
            </a:r>
            <a:r>
              <a:rPr lang="it-IT" err="1"/>
              <a:t>validation</a:t>
            </a:r>
            <a:r>
              <a:rPr lang="it-IT"/>
              <a:t> and the </a:t>
            </a:r>
            <a:r>
              <a:rPr lang="it-IT" err="1"/>
              <a:t>addition</a:t>
            </a:r>
            <a:r>
              <a:rPr lang="it-IT"/>
              <a:t> of new </a:t>
            </a:r>
            <a:r>
              <a:rPr lang="it-IT" err="1"/>
              <a:t>blocks</a:t>
            </a:r>
            <a:r>
              <a:rPr lang="it-IT"/>
              <a:t> of the network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err="1"/>
              <a:t>Hashing</a:t>
            </a:r>
            <a:r>
              <a:rPr lang="it-IT" b="1"/>
              <a:t> and Public </a:t>
            </a:r>
            <a:r>
              <a:rPr lang="it-IT" b="1" err="1"/>
              <a:t>Key</a:t>
            </a:r>
            <a:r>
              <a:rPr lang="it-IT" b="1"/>
              <a:t> </a:t>
            </a:r>
            <a:r>
              <a:rPr lang="it-IT" b="1" err="1"/>
              <a:t>Cryptography</a:t>
            </a:r>
            <a:r>
              <a:rPr lang="it-IT" b="1"/>
              <a:t>. </a:t>
            </a:r>
            <a:r>
              <a:rPr lang="it-IT" err="1"/>
              <a:t>While</a:t>
            </a:r>
            <a:r>
              <a:rPr lang="it-IT"/>
              <a:t> the </a:t>
            </a:r>
            <a:r>
              <a:rPr lang="it-IT" err="1"/>
              <a:t>hashing</a:t>
            </a:r>
            <a:r>
              <a:rPr lang="it-IT"/>
              <a:t> </a:t>
            </a:r>
            <a:r>
              <a:rPr lang="it-IT" err="1"/>
              <a:t>provides</a:t>
            </a:r>
            <a:r>
              <a:rPr lang="it-IT"/>
              <a:t> </a:t>
            </a:r>
            <a:r>
              <a:rPr lang="it-IT" err="1"/>
              <a:t>immutability</a:t>
            </a:r>
            <a:r>
              <a:rPr lang="it-IT"/>
              <a:t> to the network, the PK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used</a:t>
            </a:r>
            <a:r>
              <a:rPr lang="it-IT"/>
              <a:t> to produce a </a:t>
            </a:r>
            <a:r>
              <a:rPr lang="it-IT" err="1"/>
              <a:t>secure</a:t>
            </a:r>
            <a:r>
              <a:rPr lang="it-IT"/>
              <a:t> </a:t>
            </a:r>
            <a:r>
              <a:rPr lang="it-IT" err="1"/>
              <a:t>digital</a:t>
            </a:r>
            <a:r>
              <a:rPr lang="it-IT"/>
              <a:t> </a:t>
            </a:r>
            <a:r>
              <a:rPr lang="it-IT" err="1"/>
              <a:t>identity</a:t>
            </a:r>
            <a:r>
              <a:rPr lang="it-IT"/>
              <a:t> </a:t>
            </a:r>
            <a:r>
              <a:rPr lang="it-IT" err="1"/>
              <a:t>reference</a:t>
            </a:r>
            <a:r>
              <a:rPr lang="it-IT"/>
              <a:t> for </a:t>
            </a:r>
            <a:r>
              <a:rPr lang="it-IT" err="1"/>
              <a:t>authorizing</a:t>
            </a:r>
            <a:r>
              <a:rPr lang="it-IT"/>
              <a:t> and </a:t>
            </a:r>
            <a:r>
              <a:rPr lang="it-IT" err="1"/>
              <a:t>controlling</a:t>
            </a:r>
            <a:r>
              <a:rPr lang="it-IT"/>
              <a:t> </a:t>
            </a:r>
            <a:r>
              <a:rPr lang="it-IT" err="1"/>
              <a:t>transactions</a:t>
            </a:r>
            <a:r>
              <a:rPr lang="it-IT"/>
              <a:t>.   </a:t>
            </a:r>
            <a:endParaRPr lang="it-IT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individual</a:t>
            </a:r>
            <a:r>
              <a:rPr lang="it-IT"/>
              <a:t> </a:t>
            </a:r>
            <a:r>
              <a:rPr lang="it-IT" err="1"/>
              <a:t>participating</a:t>
            </a:r>
            <a:r>
              <a:rPr lang="it-IT"/>
              <a:t> in the network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identified</a:t>
            </a:r>
            <a:r>
              <a:rPr lang="it-IT"/>
              <a:t> by a </a:t>
            </a:r>
            <a:r>
              <a:rPr lang="it-IT" err="1"/>
              <a:t>couple</a:t>
            </a:r>
            <a:r>
              <a:rPr lang="it-IT"/>
              <a:t> of </a:t>
            </a:r>
            <a:r>
              <a:rPr lang="it-IT" err="1"/>
              <a:t>keys</a:t>
            </a:r>
            <a:r>
              <a:rPr lang="it-IT"/>
              <a:t>, a </a:t>
            </a:r>
            <a:r>
              <a:rPr lang="it-IT" i="1"/>
              <a:t>private </a:t>
            </a:r>
            <a:r>
              <a:rPr lang="it-IT" i="1" err="1"/>
              <a:t>key</a:t>
            </a:r>
            <a:r>
              <a:rPr lang="it-IT" i="1"/>
              <a:t> </a:t>
            </a:r>
            <a:r>
              <a:rPr lang="it-IT"/>
              <a:t>and a </a:t>
            </a:r>
            <a:r>
              <a:rPr lang="it-IT" i="1"/>
              <a:t>public </a:t>
            </a:r>
            <a:r>
              <a:rPr lang="it-IT" i="1" err="1"/>
              <a:t>key</a:t>
            </a:r>
            <a:r>
              <a:rPr lang="it-IT"/>
              <a:t>, </a:t>
            </a:r>
            <a:r>
              <a:rPr lang="it-IT" err="1"/>
              <a:t>which</a:t>
            </a:r>
            <a:r>
              <a:rPr lang="it-IT"/>
              <a:t> are </a:t>
            </a:r>
            <a:r>
              <a:rPr lang="it-IT" err="1"/>
              <a:t>used</a:t>
            </a:r>
            <a:r>
              <a:rPr lang="it-IT"/>
              <a:t> to produce a </a:t>
            </a:r>
            <a:r>
              <a:rPr lang="it-IT" err="1"/>
              <a:t>secure</a:t>
            </a:r>
            <a:r>
              <a:rPr lang="it-IT"/>
              <a:t> </a:t>
            </a:r>
            <a:r>
              <a:rPr lang="it-IT" err="1"/>
              <a:t>digital</a:t>
            </a:r>
            <a:r>
              <a:rPr lang="it-IT"/>
              <a:t> </a:t>
            </a:r>
            <a:r>
              <a:rPr lang="it-IT" err="1"/>
              <a:t>identity</a:t>
            </a:r>
            <a:r>
              <a:rPr lang="it-IT"/>
              <a:t> </a:t>
            </a:r>
            <a:r>
              <a:rPr lang="it-IT" err="1"/>
              <a:t>reference</a:t>
            </a:r>
            <a:r>
              <a:rPr lang="it-IT"/>
              <a:t> for </a:t>
            </a:r>
            <a:r>
              <a:rPr lang="it-IT" err="1"/>
              <a:t>authorizing</a:t>
            </a:r>
            <a:r>
              <a:rPr lang="it-IT"/>
              <a:t> and </a:t>
            </a:r>
            <a:r>
              <a:rPr lang="it-IT" err="1"/>
              <a:t>controlling</a:t>
            </a:r>
            <a:r>
              <a:rPr lang="it-IT"/>
              <a:t> </a:t>
            </a:r>
            <a:r>
              <a:rPr lang="it-IT" err="1"/>
              <a:t>transactions</a:t>
            </a:r>
            <a:r>
              <a:rPr lang="it-I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the information is stored in all the nodes composing the blockchain peer-to-peer network.</a:t>
            </a:r>
          </a:p>
          <a:p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consensus is an emerging artifact that represents the agreement reached by more than thousands of nodes on the blocks added to the blockchain.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addition of new valid blocks is determined through a distributed consensus mechanism.</a:t>
            </a:r>
          </a:p>
          <a:p>
            <a:endParaRPr lang="it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  <a:p>
            <a:endParaRPr lang="it-E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0150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ES"/>
              <a:t>Any alteration of the information contained in Block N lead to the break of the hash link contained in Block N+1, which is pointing the Block N.</a:t>
            </a:r>
          </a:p>
          <a:p>
            <a:endParaRPr lang="it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unfeasible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alter the data of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manipulation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subsequent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Tampering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ledger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collusion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majority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network and an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rebuild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immutability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/>
          </a:p>
          <a:p>
            <a:endParaRPr lang="it-ES"/>
          </a:p>
          <a:p>
            <a:endParaRPr lang="it-ES"/>
          </a:p>
          <a:p>
            <a:r>
              <a:rPr lang="it-ES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69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err="1"/>
              <a:t>Blockchains</a:t>
            </a:r>
            <a:r>
              <a:rPr lang="it-IT" sz="1200"/>
              <a:t> can be </a:t>
            </a:r>
            <a:r>
              <a:rPr lang="it-IT" sz="1200" err="1"/>
              <a:t>indeed</a:t>
            </a:r>
            <a:r>
              <a:rPr lang="it-IT" sz="1200"/>
              <a:t> public, private or </a:t>
            </a:r>
            <a:r>
              <a:rPr lang="it-IT" sz="1200" err="1"/>
              <a:t>permissioned</a:t>
            </a:r>
            <a:r>
              <a:rPr lang="it-IT" sz="1200"/>
              <a:t>. </a:t>
            </a:r>
            <a:r>
              <a:rPr lang="it-IT" sz="1200" err="1"/>
              <a:t>While</a:t>
            </a:r>
            <a:r>
              <a:rPr lang="it-IT" sz="1200"/>
              <a:t> in public </a:t>
            </a:r>
            <a:r>
              <a:rPr lang="it-IT" sz="1200" err="1"/>
              <a:t>blockchain</a:t>
            </a:r>
            <a:r>
              <a:rPr lang="it-IT" sz="1200"/>
              <a:t> </a:t>
            </a:r>
            <a:r>
              <a:rPr lang="it-IT" sz="1200" err="1"/>
              <a:t>everyone</a:t>
            </a:r>
            <a:r>
              <a:rPr lang="it-IT" sz="1200"/>
              <a:t> </a:t>
            </a:r>
            <a:r>
              <a:rPr lang="it-IT" sz="1200" err="1"/>
              <a:t>has</a:t>
            </a:r>
            <a:r>
              <a:rPr lang="it-IT" sz="1200"/>
              <a:t> the right to join, </a:t>
            </a:r>
            <a:r>
              <a:rPr lang="it-IT" sz="1200" err="1"/>
              <a:t>participate</a:t>
            </a:r>
            <a:r>
              <a:rPr lang="it-IT" sz="1200"/>
              <a:t> in the network and </a:t>
            </a:r>
            <a:r>
              <a:rPr lang="it-IT" sz="1200" err="1"/>
              <a:t>as</a:t>
            </a:r>
            <a:r>
              <a:rPr lang="it-IT" sz="1200"/>
              <a:t> </a:t>
            </a:r>
            <a:r>
              <a:rPr lang="it-IT" sz="1200" err="1"/>
              <a:t>well</a:t>
            </a:r>
            <a:r>
              <a:rPr lang="it-IT" sz="1200"/>
              <a:t> the </a:t>
            </a:r>
            <a:r>
              <a:rPr lang="it-IT" sz="1200" err="1"/>
              <a:t>ability</a:t>
            </a:r>
            <a:r>
              <a:rPr lang="it-IT" sz="1200"/>
              <a:t> to </a:t>
            </a:r>
            <a:r>
              <a:rPr lang="it-IT" sz="1200" err="1"/>
              <a:t>read</a:t>
            </a:r>
            <a:r>
              <a:rPr lang="it-IT" sz="1200"/>
              <a:t> information from the </a:t>
            </a:r>
            <a:r>
              <a:rPr lang="it-IT" sz="1200" err="1"/>
              <a:t>distributed</a:t>
            </a:r>
            <a:r>
              <a:rPr lang="it-IT" sz="1200"/>
              <a:t> </a:t>
            </a:r>
            <a:r>
              <a:rPr lang="it-IT" sz="1200" err="1"/>
              <a:t>ledger</a:t>
            </a:r>
            <a:r>
              <a:rPr lang="it-IT" sz="1200"/>
              <a:t> </a:t>
            </a:r>
            <a:r>
              <a:rPr lang="it-IT" sz="1200" err="1"/>
              <a:t>itself</a:t>
            </a:r>
            <a:r>
              <a:rPr lang="it-IT" sz="1200"/>
              <a:t>, in private or </a:t>
            </a:r>
            <a:r>
              <a:rPr lang="it-IT" sz="1200" err="1"/>
              <a:t>permissioned</a:t>
            </a:r>
            <a:r>
              <a:rPr lang="it-IT" sz="1200"/>
              <a:t> </a:t>
            </a:r>
            <a:r>
              <a:rPr lang="it-IT" sz="1200" err="1"/>
              <a:t>blockchains</a:t>
            </a:r>
            <a:r>
              <a:rPr lang="it-IT" sz="1200"/>
              <a:t> </a:t>
            </a:r>
            <a:r>
              <a:rPr lang="it-IT" sz="1200" err="1"/>
              <a:t>users</a:t>
            </a:r>
            <a:r>
              <a:rPr lang="it-IT" sz="1200"/>
              <a:t> must be </a:t>
            </a:r>
            <a:r>
              <a:rPr lang="it-IT" sz="1200" err="1"/>
              <a:t>authorized</a:t>
            </a:r>
            <a:r>
              <a:rPr lang="it-IT" sz="1200"/>
              <a:t> by the </a:t>
            </a:r>
            <a:r>
              <a:rPr lang="it-IT" sz="1200" err="1"/>
              <a:t>majority</a:t>
            </a:r>
            <a:r>
              <a:rPr lang="it-IT" sz="1200"/>
              <a:t> or by a </a:t>
            </a:r>
            <a:r>
              <a:rPr lang="it-IT" sz="1200" err="1"/>
              <a:t>predefined</a:t>
            </a:r>
            <a:r>
              <a:rPr lang="it-IT" sz="1200"/>
              <a:t> subset of the </a:t>
            </a:r>
            <a:r>
              <a:rPr lang="it-IT" sz="1200" err="1"/>
              <a:t>peers</a:t>
            </a:r>
            <a:r>
              <a:rPr lang="it-IT" sz="1200"/>
              <a:t> to </a:t>
            </a:r>
            <a:r>
              <a:rPr lang="it-IT" sz="1200" err="1"/>
              <a:t>accomplish</a:t>
            </a:r>
            <a:r>
              <a:rPr lang="it-IT" sz="1200"/>
              <a:t> a set of </a:t>
            </a:r>
            <a:r>
              <a:rPr lang="it-IT" sz="1200" err="1"/>
              <a:t>pluggable</a:t>
            </a:r>
            <a:r>
              <a:rPr lang="it-IT" sz="1200"/>
              <a:t> </a:t>
            </a:r>
            <a:r>
              <a:rPr lang="it-IT" sz="1200" err="1"/>
              <a:t>operations</a:t>
            </a:r>
            <a:r>
              <a:rPr lang="it-IT" sz="1200"/>
              <a:t>. </a:t>
            </a:r>
          </a:p>
          <a:p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now</a:t>
            </a:r>
            <a:r>
              <a:rPr lang="it-IT" sz="1200"/>
              <a:t> </a:t>
            </a:r>
            <a:r>
              <a:rPr lang="it-IT" sz="1200" err="1"/>
              <a:t>discuss</a:t>
            </a:r>
            <a:r>
              <a:rPr lang="it-IT" sz="1200"/>
              <a:t> the </a:t>
            </a:r>
            <a:r>
              <a:rPr lang="it-IT" sz="1200" err="1"/>
              <a:t>technological</a:t>
            </a:r>
            <a:r>
              <a:rPr lang="it-IT" sz="1200"/>
              <a:t> </a:t>
            </a:r>
            <a:r>
              <a:rPr lang="it-IT" sz="1200" err="1"/>
              <a:t>aspects</a:t>
            </a:r>
            <a:r>
              <a:rPr lang="it-IT" sz="1200"/>
              <a:t> </a:t>
            </a:r>
            <a:r>
              <a:rPr lang="it-IT" sz="1200" err="1"/>
              <a:t>related</a:t>
            </a:r>
            <a:r>
              <a:rPr lang="it-IT" sz="1200"/>
              <a:t> to the </a:t>
            </a:r>
            <a:r>
              <a:rPr lang="it-IT" sz="1200" err="1"/>
              <a:t>specific</a:t>
            </a:r>
            <a:r>
              <a:rPr lang="it-IT" sz="1200"/>
              <a:t> </a:t>
            </a:r>
            <a:r>
              <a:rPr lang="it-IT" sz="1200" err="1"/>
              <a:t>framework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have</a:t>
            </a:r>
            <a:r>
              <a:rPr lang="it-IT" sz="1200"/>
              <a:t> </a:t>
            </a:r>
            <a:r>
              <a:rPr lang="it-IT" sz="1200" err="1"/>
              <a:t>used</a:t>
            </a:r>
            <a:r>
              <a:rPr lang="it-IT" sz="1200"/>
              <a:t> for the </a:t>
            </a:r>
            <a:r>
              <a:rPr lang="it-IT" sz="1200" err="1"/>
              <a:t>solution</a:t>
            </a:r>
            <a:r>
              <a:rPr lang="it-IT" sz="1200"/>
              <a:t> </a:t>
            </a:r>
            <a:r>
              <a:rPr lang="it-IT" sz="1200" err="1"/>
              <a:t>that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propose in </a:t>
            </a:r>
            <a:r>
              <a:rPr lang="it-IT" sz="1200" err="1"/>
              <a:t>this</a:t>
            </a:r>
            <a:r>
              <a:rPr lang="it-IT" sz="1200"/>
              <a:t> </a:t>
            </a:r>
            <a:r>
              <a:rPr lang="it-IT" sz="1200" err="1"/>
              <a:t>research</a:t>
            </a:r>
            <a:r>
              <a:rPr lang="it-IT" sz="1200"/>
              <a:t> work, </a:t>
            </a:r>
            <a:r>
              <a:rPr lang="it-IT" sz="1200" err="1"/>
              <a:t>Ethereum</a:t>
            </a:r>
            <a:r>
              <a:rPr lang="it-IT" sz="1200"/>
              <a:t> and HF. </a:t>
            </a:r>
          </a:p>
          <a:p>
            <a:endParaRPr lang="it-ES"/>
          </a:p>
          <a:p>
            <a:endParaRPr lang="it-E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70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err="1"/>
              <a:t>Blockchains</a:t>
            </a:r>
            <a:r>
              <a:rPr lang="it-IT" sz="1200"/>
              <a:t> can be </a:t>
            </a:r>
            <a:r>
              <a:rPr lang="it-IT" sz="1200" err="1"/>
              <a:t>indeed</a:t>
            </a:r>
            <a:r>
              <a:rPr lang="it-IT" sz="1200"/>
              <a:t> public, private or </a:t>
            </a:r>
            <a:r>
              <a:rPr lang="it-IT" sz="1200" err="1"/>
              <a:t>permissioned</a:t>
            </a:r>
            <a:r>
              <a:rPr lang="it-IT" sz="1200"/>
              <a:t>. </a:t>
            </a:r>
            <a:r>
              <a:rPr lang="it-IT" sz="1200" err="1"/>
              <a:t>While</a:t>
            </a:r>
            <a:r>
              <a:rPr lang="it-IT" sz="1200"/>
              <a:t> in public </a:t>
            </a:r>
            <a:r>
              <a:rPr lang="it-IT" sz="1200" err="1"/>
              <a:t>blockchain</a:t>
            </a:r>
            <a:r>
              <a:rPr lang="it-IT" sz="1200"/>
              <a:t> </a:t>
            </a:r>
            <a:r>
              <a:rPr lang="it-IT" sz="1200" err="1"/>
              <a:t>everyone</a:t>
            </a:r>
            <a:r>
              <a:rPr lang="it-IT" sz="1200"/>
              <a:t> </a:t>
            </a:r>
            <a:r>
              <a:rPr lang="it-IT" sz="1200" err="1"/>
              <a:t>has</a:t>
            </a:r>
            <a:r>
              <a:rPr lang="it-IT" sz="1200"/>
              <a:t> the right to join, </a:t>
            </a:r>
            <a:r>
              <a:rPr lang="it-IT" sz="1200" err="1"/>
              <a:t>participate</a:t>
            </a:r>
            <a:r>
              <a:rPr lang="it-IT" sz="1200"/>
              <a:t> in the network and </a:t>
            </a:r>
            <a:r>
              <a:rPr lang="it-IT" sz="1200" err="1"/>
              <a:t>as</a:t>
            </a:r>
            <a:r>
              <a:rPr lang="it-IT" sz="1200"/>
              <a:t> </a:t>
            </a:r>
            <a:r>
              <a:rPr lang="it-IT" sz="1200" err="1"/>
              <a:t>well</a:t>
            </a:r>
            <a:r>
              <a:rPr lang="it-IT" sz="1200"/>
              <a:t> the </a:t>
            </a:r>
            <a:r>
              <a:rPr lang="it-IT" sz="1200" err="1"/>
              <a:t>ability</a:t>
            </a:r>
            <a:r>
              <a:rPr lang="it-IT" sz="1200"/>
              <a:t> to </a:t>
            </a:r>
            <a:r>
              <a:rPr lang="it-IT" sz="1200" err="1"/>
              <a:t>read</a:t>
            </a:r>
            <a:r>
              <a:rPr lang="it-IT" sz="1200"/>
              <a:t> information from the </a:t>
            </a:r>
            <a:r>
              <a:rPr lang="it-IT" sz="1200" err="1"/>
              <a:t>distributed</a:t>
            </a:r>
            <a:r>
              <a:rPr lang="it-IT" sz="1200"/>
              <a:t> </a:t>
            </a:r>
            <a:r>
              <a:rPr lang="it-IT" sz="1200" err="1"/>
              <a:t>ledger</a:t>
            </a:r>
            <a:r>
              <a:rPr lang="it-IT" sz="1200"/>
              <a:t> </a:t>
            </a:r>
            <a:r>
              <a:rPr lang="it-IT" sz="1200" err="1"/>
              <a:t>itself</a:t>
            </a:r>
            <a:r>
              <a:rPr lang="it-IT" sz="1200"/>
              <a:t>, in private or </a:t>
            </a:r>
            <a:r>
              <a:rPr lang="it-IT" sz="1200" err="1"/>
              <a:t>permissioned</a:t>
            </a:r>
            <a:r>
              <a:rPr lang="it-IT" sz="1200"/>
              <a:t> </a:t>
            </a:r>
            <a:r>
              <a:rPr lang="it-IT" sz="1200" err="1"/>
              <a:t>blockchains</a:t>
            </a:r>
            <a:r>
              <a:rPr lang="it-IT" sz="1200"/>
              <a:t> </a:t>
            </a:r>
            <a:r>
              <a:rPr lang="it-IT" sz="1200" err="1"/>
              <a:t>users</a:t>
            </a:r>
            <a:r>
              <a:rPr lang="it-IT" sz="1200"/>
              <a:t> must be </a:t>
            </a:r>
            <a:r>
              <a:rPr lang="it-IT" sz="1200" err="1"/>
              <a:t>authorized</a:t>
            </a:r>
            <a:r>
              <a:rPr lang="it-IT" sz="1200"/>
              <a:t> by the </a:t>
            </a:r>
            <a:r>
              <a:rPr lang="it-IT" sz="1200" err="1"/>
              <a:t>majority</a:t>
            </a:r>
            <a:r>
              <a:rPr lang="it-IT" sz="1200"/>
              <a:t> or by a </a:t>
            </a:r>
            <a:r>
              <a:rPr lang="it-IT" sz="1200" err="1"/>
              <a:t>predefined</a:t>
            </a:r>
            <a:r>
              <a:rPr lang="it-IT" sz="1200"/>
              <a:t> subset of the </a:t>
            </a:r>
            <a:r>
              <a:rPr lang="it-IT" sz="1200" err="1"/>
              <a:t>peers</a:t>
            </a:r>
            <a:r>
              <a:rPr lang="it-IT" sz="1200"/>
              <a:t> to </a:t>
            </a:r>
            <a:r>
              <a:rPr lang="it-IT" sz="1200" err="1"/>
              <a:t>accomplish</a:t>
            </a:r>
            <a:r>
              <a:rPr lang="it-IT" sz="1200"/>
              <a:t> a set of </a:t>
            </a:r>
            <a:r>
              <a:rPr lang="it-IT" sz="1200" err="1"/>
              <a:t>pluggable</a:t>
            </a:r>
            <a:r>
              <a:rPr lang="it-IT" sz="1200"/>
              <a:t> </a:t>
            </a:r>
            <a:r>
              <a:rPr lang="it-IT" sz="1200" err="1"/>
              <a:t>operations</a:t>
            </a:r>
            <a:r>
              <a:rPr lang="it-IT" sz="1200"/>
              <a:t>. </a:t>
            </a:r>
          </a:p>
          <a:p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now</a:t>
            </a:r>
            <a:r>
              <a:rPr lang="it-IT" sz="1200"/>
              <a:t> </a:t>
            </a:r>
            <a:r>
              <a:rPr lang="it-IT" sz="1200" err="1"/>
              <a:t>discuss</a:t>
            </a:r>
            <a:r>
              <a:rPr lang="it-IT" sz="1200"/>
              <a:t> the </a:t>
            </a:r>
            <a:r>
              <a:rPr lang="it-IT" sz="1200" err="1"/>
              <a:t>technological</a:t>
            </a:r>
            <a:r>
              <a:rPr lang="it-IT" sz="1200"/>
              <a:t> </a:t>
            </a:r>
            <a:r>
              <a:rPr lang="it-IT" sz="1200" err="1"/>
              <a:t>aspects</a:t>
            </a:r>
            <a:r>
              <a:rPr lang="it-IT" sz="1200"/>
              <a:t> </a:t>
            </a:r>
            <a:r>
              <a:rPr lang="it-IT" sz="1200" err="1"/>
              <a:t>related</a:t>
            </a:r>
            <a:r>
              <a:rPr lang="it-IT" sz="1200"/>
              <a:t> to the </a:t>
            </a:r>
            <a:r>
              <a:rPr lang="it-IT" sz="1200" err="1"/>
              <a:t>specific</a:t>
            </a:r>
            <a:r>
              <a:rPr lang="it-IT" sz="1200"/>
              <a:t> </a:t>
            </a:r>
            <a:r>
              <a:rPr lang="it-IT" sz="1200" err="1"/>
              <a:t>framework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have</a:t>
            </a:r>
            <a:r>
              <a:rPr lang="it-IT" sz="1200"/>
              <a:t> </a:t>
            </a:r>
            <a:r>
              <a:rPr lang="it-IT" sz="1200" err="1"/>
              <a:t>used</a:t>
            </a:r>
            <a:r>
              <a:rPr lang="it-IT" sz="1200"/>
              <a:t> for the </a:t>
            </a:r>
            <a:r>
              <a:rPr lang="it-IT" sz="1200" err="1"/>
              <a:t>solution</a:t>
            </a:r>
            <a:r>
              <a:rPr lang="it-IT" sz="1200"/>
              <a:t> </a:t>
            </a:r>
            <a:r>
              <a:rPr lang="it-IT" sz="1200" err="1"/>
              <a:t>that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propose in </a:t>
            </a:r>
            <a:r>
              <a:rPr lang="it-IT" sz="1200" err="1"/>
              <a:t>this</a:t>
            </a:r>
            <a:r>
              <a:rPr lang="it-IT" sz="1200"/>
              <a:t> </a:t>
            </a:r>
            <a:r>
              <a:rPr lang="it-IT" sz="1200" err="1"/>
              <a:t>research</a:t>
            </a:r>
            <a:r>
              <a:rPr lang="it-IT" sz="1200"/>
              <a:t> work, </a:t>
            </a:r>
            <a:r>
              <a:rPr lang="it-IT" sz="1200" err="1"/>
              <a:t>Ethereum</a:t>
            </a:r>
            <a:r>
              <a:rPr lang="it-IT" sz="1200"/>
              <a:t> and HF. </a:t>
            </a:r>
          </a:p>
          <a:p>
            <a:endParaRPr lang="it-ES"/>
          </a:p>
          <a:p>
            <a:endParaRPr lang="it-E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56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 is the unit Ethereum uses to express the cost in terms of computation and storage of a given call or transaction.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GasUsed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Gas required by every operation written in the contract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GasPrice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Price that the user is willing to pay for every operation to get its transaction mined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Price in ether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gasUsed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*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gasPrice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SoftFork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London : Burn Gas fee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Generation solutions : Incrementing the throughput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At the time of </a:t>
            </a:r>
            <a:r>
              <a:rPr lang="it-IT" dirty="0" err="1"/>
              <a:t>writing</a:t>
            </a:r>
            <a:r>
              <a:rPr lang="it-IT" dirty="0"/>
              <a:t>, </a:t>
            </a:r>
            <a:r>
              <a:rPr lang="it-IT" b="1" dirty="0" err="1"/>
              <a:t>Ethereum</a:t>
            </a:r>
            <a:r>
              <a:rPr lang="it-IT" b="1" dirty="0"/>
              <a:t> </a:t>
            </a:r>
            <a:r>
              <a:rPr lang="it-IT" b="1" dirty="0" err="1"/>
              <a:t>averaged</a:t>
            </a:r>
            <a:r>
              <a:rPr lang="it-IT" b="1" dirty="0"/>
              <a:t> $53 </a:t>
            </a:r>
            <a:r>
              <a:rPr lang="it-IT" b="1" dirty="0" err="1"/>
              <a:t>million</a:t>
            </a:r>
            <a:r>
              <a:rPr lang="it-IT" b="1" dirty="0"/>
              <a:t> in </a:t>
            </a:r>
            <a:r>
              <a:rPr lang="it-IT" b="1" dirty="0" err="1"/>
              <a:t>daily</a:t>
            </a:r>
            <a:r>
              <a:rPr lang="it-IT" b="1" dirty="0"/>
              <a:t> </a:t>
            </a:r>
            <a:r>
              <a:rPr lang="it-IT" b="1" dirty="0" err="1"/>
              <a:t>fee</a:t>
            </a:r>
            <a:r>
              <a:rPr lang="it-IT" b="1" dirty="0"/>
              <a:t> </a:t>
            </a:r>
            <a:r>
              <a:rPr lang="it-IT" b="1" dirty="0" err="1"/>
              <a:t>revenue</a:t>
            </a:r>
            <a:r>
              <a:rPr lang="it-IT" dirty="0"/>
              <a:t>. </a:t>
            </a:r>
            <a:r>
              <a:rPr lang="it-IT" dirty="0" err="1"/>
              <a:t>Bitcoin’s</a:t>
            </a:r>
            <a:r>
              <a:rPr lang="it-IT" dirty="0"/>
              <a:t>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revenue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just over $1Million. </a:t>
            </a:r>
            <a:endParaRPr lang="it-ES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586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err="1"/>
              <a:t>Blockchains</a:t>
            </a:r>
            <a:r>
              <a:rPr lang="it-IT" sz="1200"/>
              <a:t> can be </a:t>
            </a:r>
            <a:r>
              <a:rPr lang="it-IT" sz="1200" err="1"/>
              <a:t>indeed</a:t>
            </a:r>
            <a:r>
              <a:rPr lang="it-IT" sz="1200"/>
              <a:t> public, private or </a:t>
            </a:r>
            <a:r>
              <a:rPr lang="it-IT" sz="1200" err="1"/>
              <a:t>permissioned</a:t>
            </a:r>
            <a:r>
              <a:rPr lang="it-IT" sz="1200"/>
              <a:t>. </a:t>
            </a:r>
            <a:r>
              <a:rPr lang="it-IT" sz="1200" err="1"/>
              <a:t>While</a:t>
            </a:r>
            <a:r>
              <a:rPr lang="it-IT" sz="1200"/>
              <a:t> in public </a:t>
            </a:r>
            <a:r>
              <a:rPr lang="it-IT" sz="1200" err="1"/>
              <a:t>blockchain</a:t>
            </a:r>
            <a:r>
              <a:rPr lang="it-IT" sz="1200"/>
              <a:t> </a:t>
            </a:r>
            <a:r>
              <a:rPr lang="it-IT" sz="1200" err="1"/>
              <a:t>everyone</a:t>
            </a:r>
            <a:r>
              <a:rPr lang="it-IT" sz="1200"/>
              <a:t> </a:t>
            </a:r>
            <a:r>
              <a:rPr lang="it-IT" sz="1200" err="1"/>
              <a:t>has</a:t>
            </a:r>
            <a:r>
              <a:rPr lang="it-IT" sz="1200"/>
              <a:t> the right to join, </a:t>
            </a:r>
            <a:r>
              <a:rPr lang="it-IT" sz="1200" err="1"/>
              <a:t>participate</a:t>
            </a:r>
            <a:r>
              <a:rPr lang="it-IT" sz="1200"/>
              <a:t> in the network and </a:t>
            </a:r>
            <a:r>
              <a:rPr lang="it-IT" sz="1200" err="1"/>
              <a:t>as</a:t>
            </a:r>
            <a:r>
              <a:rPr lang="it-IT" sz="1200"/>
              <a:t> </a:t>
            </a:r>
            <a:r>
              <a:rPr lang="it-IT" sz="1200" err="1"/>
              <a:t>well</a:t>
            </a:r>
            <a:r>
              <a:rPr lang="it-IT" sz="1200"/>
              <a:t> the </a:t>
            </a:r>
            <a:r>
              <a:rPr lang="it-IT" sz="1200" err="1"/>
              <a:t>ability</a:t>
            </a:r>
            <a:r>
              <a:rPr lang="it-IT" sz="1200"/>
              <a:t> to </a:t>
            </a:r>
            <a:r>
              <a:rPr lang="it-IT" sz="1200" err="1"/>
              <a:t>read</a:t>
            </a:r>
            <a:r>
              <a:rPr lang="it-IT" sz="1200"/>
              <a:t> information from the </a:t>
            </a:r>
            <a:r>
              <a:rPr lang="it-IT" sz="1200" err="1"/>
              <a:t>distributed</a:t>
            </a:r>
            <a:r>
              <a:rPr lang="it-IT" sz="1200"/>
              <a:t> </a:t>
            </a:r>
            <a:r>
              <a:rPr lang="it-IT" sz="1200" err="1"/>
              <a:t>ledger</a:t>
            </a:r>
            <a:r>
              <a:rPr lang="it-IT" sz="1200"/>
              <a:t> </a:t>
            </a:r>
            <a:r>
              <a:rPr lang="it-IT" sz="1200" err="1"/>
              <a:t>itself</a:t>
            </a:r>
            <a:r>
              <a:rPr lang="it-IT" sz="1200"/>
              <a:t>, in private or </a:t>
            </a:r>
            <a:r>
              <a:rPr lang="it-IT" sz="1200" err="1"/>
              <a:t>permissioned</a:t>
            </a:r>
            <a:r>
              <a:rPr lang="it-IT" sz="1200"/>
              <a:t> </a:t>
            </a:r>
            <a:r>
              <a:rPr lang="it-IT" sz="1200" err="1"/>
              <a:t>blockchains</a:t>
            </a:r>
            <a:r>
              <a:rPr lang="it-IT" sz="1200"/>
              <a:t> </a:t>
            </a:r>
            <a:r>
              <a:rPr lang="it-IT" sz="1200" err="1"/>
              <a:t>users</a:t>
            </a:r>
            <a:r>
              <a:rPr lang="it-IT" sz="1200"/>
              <a:t> must be </a:t>
            </a:r>
            <a:r>
              <a:rPr lang="it-IT" sz="1200" err="1"/>
              <a:t>authorized</a:t>
            </a:r>
            <a:r>
              <a:rPr lang="it-IT" sz="1200"/>
              <a:t> by the </a:t>
            </a:r>
            <a:r>
              <a:rPr lang="it-IT" sz="1200" err="1"/>
              <a:t>majority</a:t>
            </a:r>
            <a:r>
              <a:rPr lang="it-IT" sz="1200"/>
              <a:t> or by a </a:t>
            </a:r>
            <a:r>
              <a:rPr lang="it-IT" sz="1200" err="1"/>
              <a:t>predefined</a:t>
            </a:r>
            <a:r>
              <a:rPr lang="it-IT" sz="1200"/>
              <a:t> subset of the </a:t>
            </a:r>
            <a:r>
              <a:rPr lang="it-IT" sz="1200" err="1"/>
              <a:t>peers</a:t>
            </a:r>
            <a:r>
              <a:rPr lang="it-IT" sz="1200"/>
              <a:t> to </a:t>
            </a:r>
            <a:r>
              <a:rPr lang="it-IT" sz="1200" err="1"/>
              <a:t>accomplish</a:t>
            </a:r>
            <a:r>
              <a:rPr lang="it-IT" sz="1200"/>
              <a:t> a set of </a:t>
            </a:r>
            <a:r>
              <a:rPr lang="it-IT" sz="1200" err="1"/>
              <a:t>pluggable</a:t>
            </a:r>
            <a:r>
              <a:rPr lang="it-IT" sz="1200"/>
              <a:t> </a:t>
            </a:r>
            <a:r>
              <a:rPr lang="it-IT" sz="1200" err="1"/>
              <a:t>operations</a:t>
            </a:r>
            <a:r>
              <a:rPr lang="it-IT" sz="1200"/>
              <a:t>. </a:t>
            </a:r>
          </a:p>
          <a:p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now</a:t>
            </a:r>
            <a:r>
              <a:rPr lang="it-IT" sz="1200"/>
              <a:t> </a:t>
            </a:r>
            <a:r>
              <a:rPr lang="it-IT" sz="1200" err="1"/>
              <a:t>discuss</a:t>
            </a:r>
            <a:r>
              <a:rPr lang="it-IT" sz="1200"/>
              <a:t> the </a:t>
            </a:r>
            <a:r>
              <a:rPr lang="it-IT" sz="1200" err="1"/>
              <a:t>technological</a:t>
            </a:r>
            <a:r>
              <a:rPr lang="it-IT" sz="1200"/>
              <a:t> </a:t>
            </a:r>
            <a:r>
              <a:rPr lang="it-IT" sz="1200" err="1"/>
              <a:t>aspects</a:t>
            </a:r>
            <a:r>
              <a:rPr lang="it-IT" sz="1200"/>
              <a:t> </a:t>
            </a:r>
            <a:r>
              <a:rPr lang="it-IT" sz="1200" err="1"/>
              <a:t>related</a:t>
            </a:r>
            <a:r>
              <a:rPr lang="it-IT" sz="1200"/>
              <a:t> to the </a:t>
            </a:r>
            <a:r>
              <a:rPr lang="it-IT" sz="1200" err="1"/>
              <a:t>specific</a:t>
            </a:r>
            <a:r>
              <a:rPr lang="it-IT" sz="1200"/>
              <a:t> </a:t>
            </a:r>
            <a:r>
              <a:rPr lang="it-IT" sz="1200" err="1"/>
              <a:t>framework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</a:t>
            </a:r>
            <a:r>
              <a:rPr lang="it-IT" sz="1200" err="1"/>
              <a:t>have</a:t>
            </a:r>
            <a:r>
              <a:rPr lang="it-IT" sz="1200"/>
              <a:t> </a:t>
            </a:r>
            <a:r>
              <a:rPr lang="it-IT" sz="1200" err="1"/>
              <a:t>used</a:t>
            </a:r>
            <a:r>
              <a:rPr lang="it-IT" sz="1200"/>
              <a:t> for the </a:t>
            </a:r>
            <a:r>
              <a:rPr lang="it-IT" sz="1200" err="1"/>
              <a:t>solution</a:t>
            </a:r>
            <a:r>
              <a:rPr lang="it-IT" sz="1200"/>
              <a:t> </a:t>
            </a:r>
            <a:r>
              <a:rPr lang="it-IT" sz="1200" err="1"/>
              <a:t>that</a:t>
            </a:r>
            <a:r>
              <a:rPr lang="it-IT" sz="1200"/>
              <a:t> </a:t>
            </a:r>
            <a:r>
              <a:rPr lang="it-IT" sz="1200" err="1"/>
              <a:t>we</a:t>
            </a:r>
            <a:r>
              <a:rPr lang="it-IT" sz="1200"/>
              <a:t> propose in </a:t>
            </a:r>
            <a:r>
              <a:rPr lang="it-IT" sz="1200" err="1"/>
              <a:t>this</a:t>
            </a:r>
            <a:r>
              <a:rPr lang="it-IT" sz="1200"/>
              <a:t> </a:t>
            </a:r>
            <a:r>
              <a:rPr lang="it-IT" sz="1200" err="1"/>
              <a:t>research</a:t>
            </a:r>
            <a:r>
              <a:rPr lang="it-IT" sz="1200"/>
              <a:t> work, </a:t>
            </a:r>
            <a:r>
              <a:rPr lang="it-IT" sz="1200" err="1"/>
              <a:t>Ethereum</a:t>
            </a:r>
            <a:r>
              <a:rPr lang="it-IT" sz="1200"/>
              <a:t> and HF. </a:t>
            </a:r>
          </a:p>
          <a:p>
            <a:endParaRPr lang="it-ES"/>
          </a:p>
          <a:p>
            <a:endParaRPr lang="it-E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507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endorsing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The </a:t>
            </a:r>
            <a:r>
              <a:rPr lang="it-IT" sz="1200" dirty="0" err="1"/>
              <a:t>organizations</a:t>
            </a:r>
            <a:r>
              <a:rPr lang="it-IT" sz="1200" dirty="0"/>
              <a:t> </a:t>
            </a:r>
            <a:r>
              <a:rPr lang="it-IT" sz="1200" dirty="0" err="1"/>
              <a:t>consortium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in </a:t>
            </a:r>
            <a:r>
              <a:rPr lang="it-IT" sz="1200" dirty="0" err="1"/>
              <a:t>charge</a:t>
            </a:r>
            <a:r>
              <a:rPr lang="it-IT" sz="1200" dirty="0"/>
              <a:t> of </a:t>
            </a:r>
            <a:r>
              <a:rPr lang="it-IT" sz="1200" dirty="0" err="1"/>
              <a:t>managing</a:t>
            </a:r>
            <a:r>
              <a:rPr lang="it-IT" sz="1200" dirty="0"/>
              <a:t> </a:t>
            </a:r>
            <a:r>
              <a:rPr lang="it-IT" sz="1200" dirty="0" err="1"/>
              <a:t>organizations</a:t>
            </a:r>
            <a:r>
              <a:rPr lang="it-IT" sz="1200" dirty="0"/>
              <a:t> </a:t>
            </a:r>
            <a:r>
              <a:rPr lang="it-IT" sz="1200" dirty="0" err="1"/>
              <a:t>identities</a:t>
            </a:r>
            <a:r>
              <a:rPr lang="it-IT" sz="1200" dirty="0"/>
              <a:t> and </a:t>
            </a:r>
            <a:r>
              <a:rPr lang="it-IT" sz="1200" dirty="0" err="1"/>
              <a:t>membership</a:t>
            </a:r>
            <a:endParaRPr lang="it-IT" sz="1200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IRB,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decide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 +1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join the IRB.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the scope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IRB,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candidate set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a subset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1995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Internet-wide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Routing Security (MANRS)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[66],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 to create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[5],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ASIRIA can use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bootstrap for ASPA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policy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list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short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router of the AS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validate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ASIRIA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valley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-free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internet,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RPKI,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bootstrap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validate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shortcoming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 to motivate the work on the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(IRB)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9255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look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diversity</a:t>
            </a:r>
            <a:r>
              <a:rPr lang="it-IT" dirty="0"/>
              <a:t> of the impact on </a:t>
            </a:r>
            <a:r>
              <a:rPr lang="it-IT" dirty="0" err="1"/>
              <a:t>ASIRIA’s</a:t>
            </a:r>
            <a:r>
              <a:rPr lang="it-IT" dirty="0"/>
              <a:t> performance </a:t>
            </a:r>
            <a:r>
              <a:rPr lang="it-IT" dirty="0" err="1"/>
              <a:t>depending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ASes</a:t>
            </a:r>
            <a:r>
              <a:rPr lang="it-IT" dirty="0"/>
              <a:t>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relationships</a:t>
            </a:r>
            <a:r>
              <a:rPr lang="it-IT" dirty="0"/>
              <a:t>.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look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small set of </a:t>
            </a:r>
            <a:r>
              <a:rPr lang="it-IT" dirty="0" err="1"/>
              <a:t>ASes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relationships</a:t>
            </a:r>
            <a:r>
              <a:rPr lang="it-IT" dirty="0"/>
              <a:t>, </a:t>
            </a:r>
            <a:r>
              <a:rPr lang="it-IT" dirty="0" err="1"/>
              <a:t>ASIRIA’s</a:t>
            </a:r>
            <a:r>
              <a:rPr lang="it-IT" dirty="0"/>
              <a:t> performance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compute the </a:t>
            </a:r>
            <a:r>
              <a:rPr lang="it-IT" dirty="0" err="1"/>
              <a:t>frequency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pairs</a:t>
            </a:r>
            <a:r>
              <a:rPr lang="it-IT" dirty="0"/>
              <a:t> of </a:t>
            </a:r>
            <a:r>
              <a:rPr lang="it-IT" dirty="0" err="1"/>
              <a:t>ASes</a:t>
            </a:r>
            <a:r>
              <a:rPr lang="it-IT" dirty="0"/>
              <a:t> are </a:t>
            </a:r>
            <a:r>
              <a:rPr lang="it-IT" dirty="0" err="1"/>
              <a:t>present</a:t>
            </a:r>
            <a:r>
              <a:rPr lang="it-IT" dirty="0"/>
              <a:t> in the AS </a:t>
            </a:r>
            <a:r>
              <a:rPr lang="it-IT" dirty="0" err="1"/>
              <a:t>path</a:t>
            </a:r>
            <a:r>
              <a:rPr lang="it-IT" dirty="0"/>
              <a:t> of the BGP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RIS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AS </a:t>
            </a:r>
            <a:r>
              <a:rPr lang="it-IT" dirty="0" err="1"/>
              <a:t>pairs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appear</a:t>
            </a:r>
            <a:r>
              <a:rPr lang="it-IT" dirty="0"/>
              <a:t> in the AS </a:t>
            </a:r>
            <a:r>
              <a:rPr lang="it-IT" dirty="0" err="1"/>
              <a:t>path</a:t>
            </a:r>
            <a:r>
              <a:rPr lang="it-IT" dirty="0"/>
              <a:t>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and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in the IRR,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count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occurrences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the AS </a:t>
            </a:r>
            <a:r>
              <a:rPr lang="it-IT" dirty="0" err="1"/>
              <a:t>pairs</a:t>
            </a:r>
            <a:r>
              <a:rPr lang="it-IT" dirty="0"/>
              <a:t> by </a:t>
            </a:r>
            <a:r>
              <a:rPr lang="it-IT" dirty="0" err="1"/>
              <a:t>decreasing</a:t>
            </a:r>
            <a:r>
              <a:rPr lang="it-IT" dirty="0"/>
              <a:t> </a:t>
            </a:r>
            <a:r>
              <a:rPr lang="it-IT" dirty="0" err="1"/>
              <a:t>frequency</a:t>
            </a:r>
            <a:r>
              <a:rPr lang="it-IT" dirty="0"/>
              <a:t>. </a:t>
            </a:r>
            <a:r>
              <a:rPr lang="it-IT" dirty="0" err="1"/>
              <a:t>Thus</a:t>
            </a:r>
            <a:r>
              <a:rPr lang="it-IT" dirty="0"/>
              <a:t>, the first AS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potential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c2p or p2p) to invalidate the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,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annotation</a:t>
            </a:r>
            <a:r>
              <a:rPr lang="it-IT" dirty="0"/>
              <a:t> of the </a:t>
            </a:r>
            <a:r>
              <a:rPr lang="it-IT" dirty="0" err="1"/>
              <a:t>relationships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frequent</a:t>
            </a:r>
            <a:r>
              <a:rPr lang="it-IT" dirty="0"/>
              <a:t> AS </a:t>
            </a:r>
            <a:r>
              <a:rPr lang="it-IT" dirty="0" err="1"/>
              <a:t>pairs</a:t>
            </a:r>
            <a:r>
              <a:rPr lang="it-IT" dirty="0"/>
              <a:t>, etc.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Figure ??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AS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are 363K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for 26.2M </a:t>
            </a:r>
            <a:r>
              <a:rPr lang="it-IT" dirty="0" err="1"/>
              <a:t>routes</a:t>
            </a:r>
            <a:r>
              <a:rPr lang="it-IT" dirty="0"/>
              <a:t>. The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skewed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annotating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in a large </a:t>
            </a:r>
            <a:r>
              <a:rPr lang="it-IT" dirty="0" err="1"/>
              <a:t>fraction</a:t>
            </a:r>
            <a:r>
              <a:rPr lang="it-IT" dirty="0"/>
              <a:t> of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tagged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Invalid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, the first AS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in 1.5% of </a:t>
            </a:r>
            <a:r>
              <a:rPr lang="it-IT" dirty="0" err="1"/>
              <a:t>invalid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, the top 10 </a:t>
            </a:r>
            <a:r>
              <a:rPr lang="it-IT" dirty="0" err="1"/>
              <a:t>pairs</a:t>
            </a:r>
            <a:r>
              <a:rPr lang="it-IT" dirty="0"/>
              <a:t> in 9.6% and the top 1000 </a:t>
            </a:r>
            <a:r>
              <a:rPr lang="it-IT" dirty="0" err="1"/>
              <a:t>pairs</a:t>
            </a:r>
            <a:r>
              <a:rPr lang="it-IT" dirty="0"/>
              <a:t> in 83.6% (i.e., </a:t>
            </a:r>
            <a:r>
              <a:rPr lang="it-IT" dirty="0" err="1"/>
              <a:t>annotating</a:t>
            </a:r>
            <a:r>
              <a:rPr lang="it-IT" dirty="0"/>
              <a:t> a 0.28% of the </a:t>
            </a:r>
            <a:r>
              <a:rPr lang="it-IT" dirty="0" err="1"/>
              <a:t>pairs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detecting</a:t>
            </a:r>
            <a:r>
              <a:rPr lang="it-IT" dirty="0"/>
              <a:t> 83.6% of the </a:t>
            </a:r>
            <a:r>
              <a:rPr lang="it-IT" dirty="0" err="1"/>
              <a:t>leaked</a:t>
            </a:r>
            <a:r>
              <a:rPr lang="it-IT" dirty="0"/>
              <a:t> </a:t>
            </a:r>
            <a:r>
              <a:rPr lang="it-IT" dirty="0" err="1"/>
              <a:t>routes</a:t>
            </a:r>
            <a:r>
              <a:rPr lang="it-IT" dirty="0"/>
              <a:t>).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</a:t>
            </a:r>
            <a:r>
              <a:rPr lang="it-IT" dirty="0" err="1"/>
              <a:t>appearing</a:t>
            </a:r>
            <a:r>
              <a:rPr lang="it-IT" dirty="0"/>
              <a:t> in the </a:t>
            </a:r>
            <a:r>
              <a:rPr lang="it-IT" dirty="0" err="1"/>
              <a:t>routes</a:t>
            </a:r>
            <a:r>
              <a:rPr lang="it-IT" dirty="0"/>
              <a:t> </a:t>
            </a:r>
            <a:r>
              <a:rPr lang="it-IT" dirty="0" err="1"/>
              <a:t>correspond</a:t>
            </a:r>
            <a:r>
              <a:rPr lang="it-IT" dirty="0"/>
              <a:t> </a:t>
            </a:r>
            <a:r>
              <a:rPr lang="it-IT" dirty="0" err="1"/>
              <a:t>mostly</a:t>
            </a:r>
            <a:r>
              <a:rPr lang="it-IT" dirty="0"/>
              <a:t> to </a:t>
            </a:r>
            <a:r>
              <a:rPr lang="it-IT" dirty="0" err="1"/>
              <a:t>interconnections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ASes</a:t>
            </a:r>
            <a:r>
              <a:rPr lang="it-IT" dirty="0"/>
              <a:t> up in the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hierarchy</a:t>
            </a:r>
            <a:r>
              <a:rPr lang="it-IT" dirty="0"/>
              <a:t>: in the top 20 </a:t>
            </a:r>
            <a:r>
              <a:rPr lang="it-IT" dirty="0" err="1"/>
              <a:t>pairs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23 </a:t>
            </a:r>
            <a:r>
              <a:rPr lang="it-IT" dirty="0" err="1"/>
              <a:t>occurrences</a:t>
            </a:r>
            <a:r>
              <a:rPr lang="it-IT" dirty="0"/>
              <a:t> of </a:t>
            </a:r>
            <a:r>
              <a:rPr lang="it-IT" dirty="0" err="1"/>
              <a:t>ASes</a:t>
            </a:r>
            <a:r>
              <a:rPr lang="it-IT" dirty="0"/>
              <a:t> in the top 10 of </a:t>
            </a:r>
            <a:r>
              <a:rPr lang="it-IT" dirty="0" err="1"/>
              <a:t>CAIDA’s</a:t>
            </a:r>
            <a:r>
              <a:rPr lang="it-IT" dirty="0"/>
              <a:t> AS </a:t>
            </a:r>
            <a:r>
              <a:rPr lang="it-IT" dirty="0" err="1"/>
              <a:t>rank</a:t>
            </a:r>
            <a:r>
              <a:rPr lang="it-IT" dirty="0"/>
              <a:t> [?]. In </a:t>
            </a:r>
            <a:r>
              <a:rPr lang="it-IT" dirty="0" err="1"/>
              <a:t>this</a:t>
            </a:r>
            <a:r>
              <a:rPr lang="it-IT" dirty="0"/>
              <a:t> ranking, </a:t>
            </a:r>
            <a:r>
              <a:rPr lang="it-IT" dirty="0" err="1"/>
              <a:t>ASes</a:t>
            </a:r>
            <a:r>
              <a:rPr lang="it-IT" dirty="0"/>
              <a:t> </a:t>
            </a:r>
            <a:r>
              <a:rPr lang="it-IT" dirty="0" err="1"/>
              <a:t>ordered</a:t>
            </a:r>
            <a:r>
              <a:rPr lang="it-IT" dirty="0"/>
              <a:t> by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customer</a:t>
            </a:r>
            <a:r>
              <a:rPr lang="it-IT" dirty="0"/>
              <a:t> </a:t>
            </a:r>
            <a:r>
              <a:rPr lang="it-IT" dirty="0" err="1"/>
              <a:t>cone</a:t>
            </a:r>
            <a:r>
              <a:rPr lang="it-IT" dirty="0"/>
              <a:t> </a:t>
            </a:r>
            <a:r>
              <a:rPr lang="it-IT" dirty="0" err="1"/>
              <a:t>size</a:t>
            </a:r>
            <a:r>
              <a:rPr lang="it-IT" dirty="0"/>
              <a:t>, i.e.,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direct</a:t>
            </a:r>
            <a:r>
              <a:rPr lang="it-IT" dirty="0"/>
              <a:t> and </a:t>
            </a:r>
            <a:r>
              <a:rPr lang="it-IT" dirty="0" err="1"/>
              <a:t>indirect</a:t>
            </a:r>
            <a:r>
              <a:rPr lang="it-IT" dirty="0"/>
              <a:t> </a:t>
            </a:r>
            <a:r>
              <a:rPr lang="it-IT" dirty="0" err="1"/>
              <a:t>customers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indicates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promoting</a:t>
            </a:r>
            <a:r>
              <a:rPr lang="it-IT" dirty="0"/>
              <a:t> the </a:t>
            </a:r>
            <a:r>
              <a:rPr lang="it-IT" dirty="0" err="1"/>
              <a:t>annotation</a:t>
            </a:r>
            <a:r>
              <a:rPr lang="it-IT" dirty="0"/>
              <a:t> of the </a:t>
            </a:r>
            <a:r>
              <a:rPr lang="it-IT" dirty="0" err="1"/>
              <a:t>interconnections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large providers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large </a:t>
            </a:r>
            <a:r>
              <a:rPr lang="it-IT" dirty="0" err="1"/>
              <a:t>return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the </a:t>
            </a:r>
            <a:r>
              <a:rPr lang="it-IT" dirty="0" err="1"/>
              <a:t>ability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routing</a:t>
            </a:r>
            <a:r>
              <a:rPr lang="it-IT" dirty="0"/>
              <a:t> </a:t>
            </a:r>
            <a:r>
              <a:rPr lang="it-IT" dirty="0" err="1"/>
              <a:t>leaks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9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Let's take a look on what we are going to see during this presentation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first study we are going to present ----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InBlock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Challenges and Motivation that inspired our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Then its design, and its two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with their practical evaluation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---Then we will move to the IRB and ASIRIA.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Even in this case we will see challenges and motivation that inspired our work. Then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boths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design, and experimental evaluation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--- We will finally present the conclusions and the future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--A DAO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deºfined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 a set of Smart Contracts (SCs) running </a:t>
            </a:r>
            <a:r>
              <a:rPr lang="en-US" sz="1200" dirty="0">
                <a:latin typeface="+mn-lt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 the Ethereum blockchain.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[85].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--IRB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permissioned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for the management and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registered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in more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34+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IRRs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---ASIRIA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Leaks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Prevention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the information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IRRs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68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ADDRESSES are a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cornerstone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Internet.  The way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enourmous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---The global pool of IP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ICANN </a:t>
            </a:r>
            <a:r>
              <a:rPr lang="it-IT" sz="1200" dirty="0"/>
              <a:t>Internet Corporation for </a:t>
            </a:r>
            <a:r>
              <a:rPr lang="it-IT" sz="1200" dirty="0" err="1"/>
              <a:t>Assigned</a:t>
            </a:r>
            <a:r>
              <a:rPr lang="it-IT" sz="1200" dirty="0"/>
              <a:t> </a:t>
            </a:r>
            <a:r>
              <a:rPr lang="it-IT" sz="1200" dirty="0" err="1"/>
              <a:t>Names</a:t>
            </a:r>
            <a:r>
              <a:rPr lang="it-IT" sz="1200" dirty="0"/>
              <a:t> and </a:t>
            </a:r>
            <a:r>
              <a:rPr lang="it-IT" sz="1200" dirty="0" err="1"/>
              <a:t>Numbers</a:t>
            </a:r>
            <a:r>
              <a:rPr lang="it-IT" sz="1200" dirty="0"/>
              <a:t> </a:t>
            </a:r>
            <a:r>
              <a:rPr lang="it-IT" sz="1200" b="1" dirty="0"/>
              <a:t> </a:t>
            </a:r>
            <a:r>
              <a:rPr lang="it-IT" dirty="0"/>
              <a:t>----IANA 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Internet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Assigned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Authority 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ICANN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recurring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some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ICANN and the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overflowing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world, the management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under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foreign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country.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-----The ICANN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private or-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large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LEGAL ACTION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FOREIGN COUNRTY LAW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Show </a:t>
            </a:r>
            <a:r>
              <a:rPr lang="it-IT" dirty="0" err="1"/>
              <a:t>Prfexi</a:t>
            </a:r>
            <a:r>
              <a:rPr lang="it-IT" dirty="0"/>
              <a:t> </a:t>
            </a:r>
            <a:r>
              <a:rPr lang="it-IT" dirty="0" err="1"/>
              <a:t>Hijack</a:t>
            </a:r>
            <a:r>
              <a:rPr lang="it-IT" dirty="0"/>
              <a:t> Attacks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network.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pools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time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[43,44]. </a:t>
            </a:r>
          </a:p>
          <a:p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California - 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global pool of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Southern California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Advanced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Agency (DARPA), U.S.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 and 2016, the National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Telecommunications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Information Administration (NTIA), part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Commerce, U.S.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outsourced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Internet Corporation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(ICANN). In 2016,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stakeholders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U.S.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U.S.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ICANN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management of the global pool of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[45].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ICANN’s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ICANN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jurisdiction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California State,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lawsuits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[46]. </a:t>
            </a:r>
          </a:p>
          <a:p>
            <a:endParaRPr lang="it-IT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ICANN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delegated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AFRINIC (Africa), APNIC (Asia Pacific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ARIN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 and Canada), LACNIC (Latin America and the Caribbean) and RIPE (Europe, Middle East and Central Asia).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open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membership-based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operate networks.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ICANN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RIR,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48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Internt</a:t>
            </a:r>
            <a:r>
              <a:rPr lang="it-IT" dirty="0"/>
              <a:t> via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BGP,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reachability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security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ENABLING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unwanted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manipulation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LEGITTIMATE AS 52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---In some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Internet, the false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false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dropped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delivered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someone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pretending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the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blackholing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(</a:t>
            </a:r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man-in-the-middle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impersonated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imposture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it-IT" b="1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[17,47–50]: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“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 ́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Fairness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fair,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parties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irrespectively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“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[17].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 of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wasteful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 networks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global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network, so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externality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[44].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hardware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interdomain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reduce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fostering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some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 of provider-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network providers,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turn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suballocate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single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announcement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encompasses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suballocated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entries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(PI)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end-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unreachable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to network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[51].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help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troubleshoot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connectivity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Authority (IANA)/RIR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private and a public database with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first,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party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country.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party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Routing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(IRR)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IRR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incomplete or inaccurate [52]. </a:t>
            </a:r>
          </a:p>
          <a:p>
            <a:endParaRPr lang="it-IT" dirty="0"/>
          </a:p>
          <a:p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 with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allocate PA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Local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end-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minimum PA IPv6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/32 [17,47–50]3.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justifies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far are /20. The minimum PI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/48 or a /56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RIR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justified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membership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holding Internet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RIPE,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/48 PI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US$ 100 and US$ 800,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RIR. A /32 PA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US$ 1,000 and US $ 2,500.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figure 2.3 for </a:t>
            </a:r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5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New security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(RPKI)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BGPsec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Distributed repository with publications points containing the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 CHAINS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X.509.  HIERACHICAL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 CERTIFICATE ISSUER CAN MANIPULATE AT WILL,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3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and 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Pubblications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Second3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Corruption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iREMOVE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OJBJETCT FROM PUBLICATIONS POINTS AGAINST RESOURCE HOLDER WISHES.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NEW VALID OBJECT DIFFERENT 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APPROVED BY RESOURCE HOLDER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whoever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claiming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Inter- net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legitimate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thereby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hijacking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vulnerabilities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Suppression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FALIGIN TO DELETE OR PUBLISH OBJECT ACCORDING RESOURCE HOLDER WISHES. 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Corruption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MODIFICATION OF OBJECT WITHOUT VALID SIGNATURE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:INCLUDE certificate IN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NO PERMISSION RESOURCE HOLDER </a:t>
            </a:r>
            <a:endParaRPr lang="it-IT" dirty="0"/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VALID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PERMISSION RESOURCE HOLDER. </a:t>
            </a:r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compromising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For a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[59].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certificate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RIR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RIR can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certificate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certificate,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RIR,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RIR_A to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ad-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dress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pool, and a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RIR_A for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RIR_B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certificate for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RPKI. In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RPKI,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information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RPKI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set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[15].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removal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Suppression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delete or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Corruption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(and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certificate, so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certificate in the the appropriate certificate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new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compromising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private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For a more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referred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[15]. </a:t>
            </a:r>
            <a:endParaRPr lang="it-IT" dirty="0"/>
          </a:p>
          <a:p>
            <a:endParaRPr lang="it-IT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  <a:p>
            <a:endParaRPr lang="it-E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4176-6E78-402A-A756-58ED709DC1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23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rgbClr val="000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418117"/>
            <a:ext cx="5400000" cy="1735764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AA8F0B-FCC1-479F-A609-9311B358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0A5AF15-F0F4-45EB-AB36-CC27D5FA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02857CC-BEFF-4737-801E-B6E84BCC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1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90D2A-EBF5-4CC2-9796-4B8F5AE4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62F2E-FC31-45BC-A00E-0ECC2265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B40BE-D29C-40A3-AA77-D60CB7B2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95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3D1278-562B-4B80-AC3D-E4891A56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05BDB2-D611-446C-88A6-E9F77CE0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8650C8-D6F0-4D9C-AE90-5ADF42E0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888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4DDC7F-B3A9-2747-81B1-7A3A4E461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DBEA7A-40B2-6948-A81B-5E7537CF5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E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FE840F-6008-DF47-A2CA-16E0B1B1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56AD8-286B-9A47-BA5A-3BCAE81F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269AD-78B1-B143-8A7A-6A9F3D93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528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0BF90-17CB-FA4E-A894-7EEFF0E5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384DE7-9A52-0741-A096-8AEC73556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00773E-6863-DC44-B432-5AB206AF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A1FCFB-A348-AF4F-AB08-F068A940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2AE3E3-C2F2-B148-B6A0-34226206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91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73354-A610-3F44-BAF0-66EE7DE3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841BE7-3802-F242-AD4A-41C91ECC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120E24-A512-8745-97AC-8D4AEEAE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93D81-019C-B24A-82AF-83D7B25A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505B37-4206-3240-B779-60742D0D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730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63FFB-7680-1547-B80D-0B74B631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19458B-326F-114D-9C96-DFF1FF3C3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BB4249-D515-984B-AE95-69F6AB352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E6CB9D-A644-4146-B76D-94C5540C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B9E631-08F4-F444-A0B4-7C364F7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402FA3-56F0-CA4F-A94F-680662D7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2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4E598A-1F7D-9447-95B5-DE5E0FA9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0EB2FE-A814-2941-998B-1BE334C1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F6A3F5-55AB-5640-864F-4EA22D305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F2FB99-41A6-6142-B001-CBE5DF3D4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86DA16-A56A-8840-A201-E5DAC119F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01517DC-A54A-3442-B669-76E13E77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3E2366D-4548-8B4C-B1FA-B88E10CC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AE9F0F6-0B2F-F14B-83D2-677EF6FB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443916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D223B-A995-6C44-A5B9-19C2AB90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AE6825-1BC3-4E43-B8A0-69B6A047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38DBD9-44CD-D143-9963-1904C85C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531BFD-AD4F-C547-A4F7-11008D7E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48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7D0547-8E44-544A-8B5A-28174BD6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61AAB2-B9EC-0748-90B0-BFD86E46D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EE755D-5CCB-424E-8C99-697AF460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661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39C2D6-8859-F542-B6A7-8357FD82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7F783D-B026-6341-A6D2-A650A89D8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1C0E2B-5799-164D-9873-ADB8642D1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1D3994-1FE9-134A-B363-8E37AA16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20DAF9-721A-724A-91F8-CF37BC26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F16386-B915-2F41-B2F6-301CDAEB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917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15787-7BC5-40E7-8A84-EF9BA2AF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22E5E-A95A-40CD-B148-0F698C5F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DB975-C247-472F-9475-B55EE889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80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47AC3-4205-4649-8BFB-0CC1562B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2BDA440-3502-974E-B164-65688FC0F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E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A09220-1ADD-4144-8253-33E9FB62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81B8BF-6B9F-D044-9778-7F696759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3BB45-2A13-E149-8EE0-97C5CED6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F7EBB7-435F-284B-BEAA-91EF11BC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161399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CC3F8-4E21-8648-8D9C-8A61C92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81D9E3B-D82D-1640-AD6F-2A47CF63E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086ADD-9F69-2E4C-8FD4-155D233F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09E1A-8062-A746-AE1D-CA09CBAF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D01AB-FA88-B042-AE95-33659BAF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60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FF65C79-7CBD-C540-8353-6AC192305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C3255A-AE8B-B447-B6A0-E44A22F9B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A73491-E536-D04A-883B-4E738991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6D6C-D645-46AB-8ADC-CE058148AAEE}" type="datetimeFigureOut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9CA7AE-A7F3-0044-918E-6FCCA9AB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16E418-E976-DC43-8CED-B5F6A29D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E7022-0706-410E-83DD-1BCD9F4189C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7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575" y="-1"/>
            <a:ext cx="12192000" cy="4572000"/>
          </a:xfrm>
          <a:prstGeom prst="rect">
            <a:avLst/>
          </a:prstGeom>
          <a:solidFill>
            <a:srgbClr val="000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600" y="363600"/>
            <a:ext cx="720000" cy="23143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E9C1438-31FD-4257-9BCF-0851C53B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8BAA35-8A1A-40E3-9CD3-18854F41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7DCBB-1D90-46F7-B125-1209B991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71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D0E6C6E-2439-43C7-A144-40814489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7B443-DE64-450A-913D-32F247FD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E6EB14-B340-48A9-A7B6-381D2C20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68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rgbClr val="000E78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rgbClr val="000E78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7F84F-1A9F-41DB-9049-000B7C3B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71DABC-9040-43E9-A44C-E767223A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8B9AFE-530E-4762-9B7F-761B096C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8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78247A-40F5-45BB-B409-1859BF3E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C0DCBC-FFD9-4622-837D-BF65277C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32CD9B-A62F-4CDD-AD64-B490B0A8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8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3D1C4-8410-43B1-B2E3-AFA25C57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C8905-540A-4B7D-B9CB-8B33194C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F924-37EB-4591-B42F-583F182C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30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E2039-C4B7-4E09-8B53-DA5044D5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8E4FAF-B729-4449-A525-8C4272A2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C2CDD0-AFA2-45CA-A1E4-E8E77FDB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18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98D1BF-3D49-4858-93DC-4AB1E0DB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5B4BA3C-0A5B-4125-A9B0-1E430923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00926D-0919-4ECA-8330-4150B42C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53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clipart&#10;&#10;Description generated with very high confidence"/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00" y="353780"/>
            <a:ext cx="720000" cy="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1506574-7453-7A46-A12B-FFF326FE0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E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5A8128-C31F-1446-A9B1-469D9410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E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73614-4881-AF42-B145-369D479CB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 December 2020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6E2AD2-00B6-D04C-A6FB-086AE0AD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8E3C07-4B6D-6D47-8020-75A11D6E6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E25A0-824D-45E3-8CED-3E8B669A164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23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7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ida.org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theblockcrypto.com/data/decentralized-finance/total-value-locked-tvl" TargetMode="External"/><Relationship Id="rId12" Type="http://schemas.openxmlformats.org/officeDocument/2006/relationships/hyperlink" Target="https://blog.ipspace.net/2018/09/valley-free-routing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lphapoint.com/es/the-defi-series-an-overview-of-the-ecosystem-and-major-protocols/" TargetMode="External"/><Relationship Id="rId11" Type="http://schemas.openxmlformats.org/officeDocument/2006/relationships/hyperlink" Target="http://etutorials.org/Networking/Integrated+cisco+and+unix+network+architectures/Chapter+10.+ISP+Connectivity+with+BGPv4-An+Exterior+Gateway+Path-Vector+Routing+Protocol+for+Interdomain+Routing/Route+Server+and+Routing+Registries/" TargetMode="External"/><Relationship Id="rId5" Type="http://schemas.openxmlformats.org/officeDocument/2006/relationships/hyperlink" Target="https://www.statista.com/statistics/730838/number-of-daily-cryptocurrency-transactions-by-type/" TargetMode="External"/><Relationship Id="rId10" Type="http://schemas.openxmlformats.org/officeDocument/2006/relationships/hyperlink" Target="https://www.usenix.org/legacy/events/sec06/tech/full_papers/lad/lad_html/originChange.html" TargetMode="External"/><Relationship Id="rId4" Type="http://schemas.openxmlformats.org/officeDocument/2006/relationships/hyperlink" Target="https://www.ledger.com/academy/blockchain/web-3-the-three-blockchain-generations" TargetMode="External"/><Relationship Id="rId9" Type="http://schemas.openxmlformats.org/officeDocument/2006/relationships/hyperlink" Target="https://dl.acm.org/doi/fullHtml/10.1145/3391195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tatista.com/statistics/1221821/gas-price-ethereum/" TargetMode="External"/><Relationship Id="rId5" Type="http://schemas.openxmlformats.org/officeDocument/2006/relationships/hyperlink" Target="https://crypto.news/average-eth-gas-fee-reached-new-ath-amid-trading-surge/" TargetMode="External"/><Relationship Id="rId4" Type="http://schemas.openxmlformats.org/officeDocument/2006/relationships/hyperlink" Target="https://www.forbes.com/sites/forbesbusinesscouncil/2020/09/28/what-makes-a-blockchain-project-successful/?sh=161db5812b4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7.jpeg"/><Relationship Id="rId7" Type="http://schemas.openxmlformats.org/officeDocument/2006/relationships/image" Target="../media/image62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202384" cy="1463040"/>
          </a:xfrm>
        </p:spPr>
        <p:txBody>
          <a:bodyPr>
            <a:normAutofit fontScale="90000"/>
          </a:bodyPr>
          <a:lstStyle/>
          <a:p>
            <a:r>
              <a:rPr lang="en-GB" dirty="0"/>
              <a:t>Blockchain for the management OF INTERNET RESOURCES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2525" y="4960137"/>
            <a:ext cx="3669475" cy="174429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PhD. Defense</a:t>
            </a:r>
          </a:p>
          <a:p>
            <a:endParaRPr lang="en-US" sz="100" dirty="0"/>
          </a:p>
          <a:p>
            <a:r>
              <a:rPr lang="en-US" dirty="0"/>
              <a:t>Candidate: Stefano </a:t>
            </a:r>
            <a:r>
              <a:rPr lang="en-US" dirty="0" err="1"/>
              <a:t>Angieri</a:t>
            </a:r>
            <a:endParaRPr lang="en-US" dirty="0"/>
          </a:p>
          <a:p>
            <a:br>
              <a:rPr lang="en-US" dirty="0"/>
            </a:br>
            <a:r>
              <a:rPr lang="en-US" dirty="0"/>
              <a:t>Co-Supervisor: Marcelo </a:t>
            </a:r>
            <a:r>
              <a:rPr lang="en-US" dirty="0" err="1"/>
              <a:t>Bagnulo</a:t>
            </a:r>
            <a:br>
              <a:rPr lang="en-US" dirty="0"/>
            </a:br>
            <a:r>
              <a:rPr lang="en-US" dirty="0"/>
              <a:t>Co-Supervisor: Alberto Garcia Martinez </a:t>
            </a:r>
          </a:p>
          <a:p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1ACA34-DE98-E44C-B2D5-27FE6992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853" y="6441476"/>
            <a:ext cx="2154142" cy="274320"/>
          </a:xfrm>
        </p:spPr>
        <p:txBody>
          <a:bodyPr/>
          <a:lstStyle/>
          <a:p>
            <a:r>
              <a:rPr lang="en-US" dirty="0"/>
              <a:t>14 February 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90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it-IT" sz="2400" dirty="0" err="1"/>
              <a:t>Provide</a:t>
            </a:r>
            <a:r>
              <a:rPr lang="it-IT" sz="2400" dirty="0"/>
              <a:t> a </a:t>
            </a:r>
            <a:r>
              <a:rPr lang="it-IT" sz="2400" dirty="0" err="1"/>
              <a:t>decentralised</a:t>
            </a:r>
            <a:r>
              <a:rPr lang="it-IT" sz="2400" dirty="0"/>
              <a:t> non </a:t>
            </a:r>
            <a:r>
              <a:rPr lang="it-IT" sz="2400" dirty="0" err="1"/>
              <a:t>hierarchical</a:t>
            </a:r>
            <a:r>
              <a:rPr lang="it-IT" sz="2400" dirty="0"/>
              <a:t> alternative for Internet </a:t>
            </a:r>
            <a:r>
              <a:rPr lang="it-IT" sz="2400" dirty="0" err="1"/>
              <a:t>Resources</a:t>
            </a:r>
            <a:r>
              <a:rPr lang="it-IT" sz="2400" dirty="0"/>
              <a:t> </a:t>
            </a:r>
            <a:r>
              <a:rPr lang="it-IT" sz="2400" dirty="0" err="1"/>
              <a:t>Allocation</a:t>
            </a:r>
            <a:r>
              <a:rPr lang="it-IT" sz="2400" dirty="0"/>
              <a:t> Management.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it-IT" sz="24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it-IT" sz="2400" dirty="0" err="1"/>
              <a:t>Provide</a:t>
            </a:r>
            <a:r>
              <a:rPr lang="it-IT" sz="2400" dirty="0"/>
              <a:t> a </a:t>
            </a:r>
            <a:r>
              <a:rPr lang="it-IT" sz="2400" dirty="0" err="1"/>
              <a:t>decentralised</a:t>
            </a:r>
            <a:r>
              <a:rPr lang="it-IT" sz="2400" dirty="0"/>
              <a:t> non </a:t>
            </a:r>
            <a:r>
              <a:rPr lang="it-IT" sz="2400" dirty="0" err="1"/>
              <a:t>hierarchical</a:t>
            </a:r>
            <a:r>
              <a:rPr lang="it-IT" sz="2400" dirty="0"/>
              <a:t> alternative to RPKI </a:t>
            </a:r>
            <a:r>
              <a:rPr lang="it-IT" sz="2400" dirty="0" err="1"/>
              <a:t>compatible</a:t>
            </a:r>
            <a:r>
              <a:rPr lang="it-IT" sz="2400" dirty="0"/>
              <a:t> with </a:t>
            </a:r>
            <a:r>
              <a:rPr lang="it-IT" sz="2400" dirty="0" err="1"/>
              <a:t>BGPsec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</a:t>
            </a:r>
            <a:r>
              <a:rPr lang="it-IT" sz="2400" dirty="0" err="1"/>
              <a:t>blockchain</a:t>
            </a:r>
            <a:r>
              <a:rPr lang="it-IT" sz="2400" dirty="0"/>
              <a:t>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it-IT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it-IT" sz="2400" dirty="0" err="1"/>
              <a:t>Protect</a:t>
            </a:r>
            <a:r>
              <a:rPr lang="it-IT" sz="2400" dirty="0"/>
              <a:t> </a:t>
            </a:r>
            <a:r>
              <a:rPr lang="it-IT" sz="2400" dirty="0" err="1"/>
              <a:t>entities</a:t>
            </a:r>
            <a:r>
              <a:rPr lang="it-IT" sz="2400" dirty="0"/>
              <a:t> </a:t>
            </a:r>
            <a:r>
              <a:rPr lang="it-IT" sz="2400" dirty="0" err="1"/>
              <a:t>obtaining</a:t>
            </a:r>
            <a:r>
              <a:rPr lang="it-IT" sz="2400" dirty="0"/>
              <a:t> a </a:t>
            </a:r>
            <a:r>
              <a:rPr lang="it-IT" sz="2400" dirty="0" err="1"/>
              <a:t>resource</a:t>
            </a:r>
            <a:r>
              <a:rPr lang="it-IT" sz="2400" dirty="0"/>
              <a:t> </a:t>
            </a:r>
            <a:r>
              <a:rPr lang="it-IT" sz="2400" dirty="0" err="1"/>
              <a:t>allocation</a:t>
            </a:r>
            <a:r>
              <a:rPr lang="it-IT" sz="2400" dirty="0"/>
              <a:t> from </a:t>
            </a:r>
            <a:r>
              <a:rPr lang="it-IT" sz="2400" dirty="0" err="1"/>
              <a:t>errors</a:t>
            </a:r>
            <a:r>
              <a:rPr lang="it-IT" sz="2400" dirty="0"/>
              <a:t> and </a:t>
            </a:r>
            <a:r>
              <a:rPr lang="it-IT" sz="2400" dirty="0" err="1"/>
              <a:t>abuses</a:t>
            </a:r>
            <a:r>
              <a:rPr lang="it-IT" sz="2400" dirty="0"/>
              <a:t> from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entities</a:t>
            </a:r>
            <a:r>
              <a:rPr lang="it-IT" sz="2400" dirty="0"/>
              <a:t> in the </a:t>
            </a:r>
            <a:r>
              <a:rPr lang="it-IT" sz="2400" dirty="0" err="1"/>
              <a:t>allocation</a:t>
            </a:r>
            <a:r>
              <a:rPr lang="it-IT" sz="2400" dirty="0"/>
              <a:t> </a:t>
            </a:r>
            <a:r>
              <a:rPr lang="it-IT" sz="2400" dirty="0" err="1"/>
              <a:t>hierarchy</a:t>
            </a:r>
            <a:r>
              <a:rPr lang="it-IT" sz="2400" dirty="0"/>
              <a:t> 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E57352-79DC-0B4A-8031-6BE94B2B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10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F28C4-B3AE-BD4E-AB69-B0B6B99E13D0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44851" y="1201684"/>
            <a:ext cx="100544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DAO defined in a set of Smart Contracts (SCs) running </a:t>
            </a:r>
            <a:r>
              <a:rPr lang="en-US" sz="2400" dirty="0">
                <a:latin typeface="Calibri" panose="020F0502020204030204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Ethereum blockchain.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44853" y="2768383"/>
            <a:ext cx="1096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rust model in which only a majority of the involved entities can revert or subvert an existing allocation.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44853" y="3749640"/>
            <a:ext cx="204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4853" y="4340545"/>
            <a:ext cx="1940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44853" y="4931450"/>
            <a:ext cx="415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Irrevocable and tamper-free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4851" y="5551688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Publicly accessible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arcador de número de diapositiva 4">
            <a:extLst>
              <a:ext uri="{FF2B5EF4-FFF2-40B4-BE49-F238E27FC236}">
                <a16:creationId xmlns:a16="http://schemas.microsoft.com/office/drawing/2014/main" id="{7DA19C20-899A-AF42-9333-191D9A30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11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8D3BB68-295E-304C-96A7-8287CBFF2B8F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</a:t>
            </a:r>
          </a:p>
        </p:txBody>
      </p:sp>
    </p:spTree>
    <p:extLst>
      <p:ext uri="{BB962C8B-B14F-4D97-AF65-F5344CB8AC3E}">
        <p14:creationId xmlns:p14="http://schemas.microsoft.com/office/powerpoint/2010/main" val="26967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i="1" dirty="0" err="1"/>
              <a:t>Uniqueness</a:t>
            </a:r>
            <a:r>
              <a:rPr lang="it-IT" sz="2400" dirty="0"/>
              <a:t>: </a:t>
            </a:r>
          </a:p>
          <a:p>
            <a:pPr lvl="1"/>
            <a:r>
              <a:rPr lang="it-IT" dirty="0" err="1"/>
              <a:t>Block</a:t>
            </a:r>
            <a:r>
              <a:rPr lang="it-IT" dirty="0"/>
              <a:t> of IPv6 </a:t>
            </a:r>
            <a:r>
              <a:rPr lang="it-IT" dirty="0" err="1"/>
              <a:t>addresses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to </a:t>
            </a:r>
            <a:r>
              <a:rPr lang="it-IT" dirty="0" err="1"/>
              <a:t>InBlock</a:t>
            </a:r>
            <a:r>
              <a:rPr lang="it-IT" dirty="0"/>
              <a:t> and </a:t>
            </a:r>
            <a:r>
              <a:rPr lang="it-IT" dirty="0" err="1"/>
              <a:t>reserved</a:t>
            </a:r>
            <a:r>
              <a:rPr lang="it-IT" dirty="0"/>
              <a:t> </a:t>
            </a:r>
            <a:r>
              <a:rPr lang="it-IT" dirty="0" err="1"/>
              <a:t>exclusively</a:t>
            </a:r>
            <a:endParaRPr lang="it-IT" dirty="0"/>
          </a:p>
          <a:p>
            <a:pPr lvl="1"/>
            <a:r>
              <a:rPr lang="it-IT" dirty="0" err="1"/>
              <a:t>Blockchain</a:t>
            </a:r>
            <a:r>
              <a:rPr lang="it-IT" dirty="0"/>
              <a:t> by design can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valid</a:t>
            </a:r>
            <a:r>
              <a:rPr lang="it-IT" dirty="0"/>
              <a:t> </a:t>
            </a:r>
            <a:r>
              <a:rPr lang="it-IT" dirty="0" err="1"/>
              <a:t>assignments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sz="2400" i="1" dirty="0" err="1"/>
              <a:t>Fairness</a:t>
            </a:r>
            <a:r>
              <a:rPr lang="it-IT" sz="2400" i="1" dirty="0"/>
              <a:t>: </a:t>
            </a:r>
          </a:p>
          <a:p>
            <a:pPr lvl="1"/>
            <a:r>
              <a:rPr lang="it-IT" dirty="0" err="1"/>
              <a:t>Policies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parties</a:t>
            </a:r>
          </a:p>
          <a:p>
            <a:pPr lvl="1"/>
            <a:r>
              <a:rPr lang="it-IT" dirty="0" err="1"/>
              <a:t>Blockchian</a:t>
            </a:r>
            <a:r>
              <a:rPr lang="it-IT" dirty="0"/>
              <a:t> </a:t>
            </a:r>
            <a:r>
              <a:rPr lang="it-IT" dirty="0" err="1"/>
              <a:t>guarantees</a:t>
            </a:r>
            <a:r>
              <a:rPr lang="it-IT" dirty="0"/>
              <a:t> </a:t>
            </a:r>
            <a:r>
              <a:rPr lang="it-IT" dirty="0" err="1"/>
              <a:t>fairness</a:t>
            </a:r>
            <a:r>
              <a:rPr lang="it-IT" dirty="0"/>
              <a:t> by design 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3317C40-B2F7-3C48-85B2-AA6857AC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12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295AB731-796F-F646-B2D0-C247BEBBBE7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</a:t>
            </a:r>
          </a:p>
        </p:txBody>
      </p:sp>
    </p:spTree>
    <p:extLst>
      <p:ext uri="{BB962C8B-B14F-4D97-AF65-F5344CB8AC3E}">
        <p14:creationId xmlns:p14="http://schemas.microsoft.com/office/powerpoint/2010/main" val="16056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825625"/>
            <a:ext cx="10515600" cy="1492762"/>
          </a:xfrm>
        </p:spPr>
        <p:txBody>
          <a:bodyPr>
            <a:normAutofit/>
          </a:bodyPr>
          <a:lstStyle/>
          <a:p>
            <a:r>
              <a:rPr lang="it-IT" sz="2400" i="1" dirty="0" err="1"/>
              <a:t>Conservation</a:t>
            </a:r>
            <a:r>
              <a:rPr lang="it-IT" sz="2400" i="1" dirty="0"/>
              <a:t>: </a:t>
            </a:r>
          </a:p>
          <a:p>
            <a:pPr lvl="1"/>
            <a:r>
              <a:rPr lang="it-IT" dirty="0" err="1"/>
              <a:t>Stockpiling</a:t>
            </a:r>
            <a:r>
              <a:rPr lang="it-IT" dirty="0"/>
              <a:t> </a:t>
            </a:r>
            <a:r>
              <a:rPr lang="it-IT" dirty="0" err="1"/>
              <a:t>prevention</a:t>
            </a:r>
            <a:r>
              <a:rPr lang="it-IT" dirty="0"/>
              <a:t> with </a:t>
            </a:r>
            <a:r>
              <a:rPr lang="it-IT" dirty="0" err="1"/>
              <a:t>fee</a:t>
            </a:r>
            <a:r>
              <a:rPr lang="it-IT" dirty="0"/>
              <a:t> </a:t>
            </a:r>
            <a:r>
              <a:rPr lang="it-IT" dirty="0" err="1"/>
              <a:t>mechanism</a:t>
            </a:r>
            <a:endParaRPr lang="it-IT" dirty="0"/>
          </a:p>
          <a:p>
            <a:pPr lvl="1"/>
            <a:r>
              <a:rPr lang="it-IT" dirty="0" err="1"/>
              <a:t>Reclaim</a:t>
            </a:r>
            <a:r>
              <a:rPr lang="it-IT" dirty="0"/>
              <a:t> of </a:t>
            </a:r>
            <a:r>
              <a:rPr lang="it-IT" dirty="0" err="1"/>
              <a:t>unused</a:t>
            </a:r>
            <a:r>
              <a:rPr lang="it-IT" dirty="0"/>
              <a:t> </a:t>
            </a:r>
            <a:r>
              <a:rPr lang="it-IT" dirty="0" err="1"/>
              <a:t>addresses</a:t>
            </a:r>
            <a:r>
              <a:rPr lang="it-IT" dirty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CD7F13-3177-7943-8163-A18C7594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13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7" name="Immagine 6" descr="Immagine che contiene antenna&#10;&#10;Descrizione generata automaticamente">
            <a:extLst>
              <a:ext uri="{FF2B5EF4-FFF2-40B4-BE49-F238E27FC236}">
                <a16:creationId xmlns:a16="http://schemas.microsoft.com/office/drawing/2014/main" id="{340233B4-536B-3247-8A67-0E90700E8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70" y="5196682"/>
            <a:ext cx="6146800" cy="1003300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C90C65E-3581-4F4B-8595-3AB874EA9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54" y="4617998"/>
            <a:ext cx="2489200" cy="17907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CC8E0F-FCA7-8C41-8BCA-2ADC28491ACE}"/>
              </a:ext>
            </a:extLst>
          </p:cNvPr>
          <p:cNvSpPr txBox="1"/>
          <p:nvPr/>
        </p:nvSpPr>
        <p:spPr>
          <a:xfrm>
            <a:off x="690716" y="3571557"/>
            <a:ext cx="10318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i="1" dirty="0" err="1"/>
              <a:t>Aggregation</a:t>
            </a:r>
            <a:r>
              <a:rPr lang="it-IT" sz="2400" i="1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Preservation</a:t>
            </a:r>
            <a:r>
              <a:rPr lang="it-IT" sz="2400" dirty="0"/>
              <a:t> of the </a:t>
            </a:r>
            <a:r>
              <a:rPr lang="it-IT" sz="2400" dirty="0" err="1"/>
              <a:t>routing</a:t>
            </a:r>
            <a:r>
              <a:rPr lang="it-IT" sz="2400" dirty="0"/>
              <a:t> </a:t>
            </a:r>
            <a:r>
              <a:rPr lang="it-IT" sz="2400" dirty="0" err="1"/>
              <a:t>table</a:t>
            </a:r>
            <a:r>
              <a:rPr lang="it-IT" sz="2400" dirty="0"/>
              <a:t> </a:t>
            </a:r>
            <a:r>
              <a:rPr lang="it-IT" sz="2400" dirty="0" err="1"/>
              <a:t>limiting</a:t>
            </a:r>
            <a:r>
              <a:rPr lang="it-IT" sz="2400" dirty="0"/>
              <a:t> the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ASes</a:t>
            </a:r>
            <a:r>
              <a:rPr lang="it-IT" sz="2400" dirty="0"/>
              <a:t> per </a:t>
            </a:r>
            <a:r>
              <a:rPr lang="it-IT" sz="2400" dirty="0" err="1"/>
              <a:t>prefix</a:t>
            </a:r>
            <a:r>
              <a:rPr lang="it-IT" sz="2400" dirty="0"/>
              <a:t>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Sparse </a:t>
            </a:r>
            <a:r>
              <a:rPr lang="it-IT" sz="2400" dirty="0" err="1"/>
              <a:t>allocation</a:t>
            </a:r>
            <a:r>
              <a:rPr lang="it-IT" sz="2400" dirty="0"/>
              <a:t> </a:t>
            </a:r>
            <a:r>
              <a:rPr lang="it-IT" sz="2400" dirty="0" err="1"/>
              <a:t>strategy</a:t>
            </a:r>
            <a:endParaRPr lang="it-IT" sz="2400" dirty="0"/>
          </a:p>
          <a:p>
            <a:endParaRPr lang="it-ES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9E03FA1-C42D-F541-A754-E0807FC515A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</a:t>
            </a:r>
          </a:p>
        </p:txBody>
      </p:sp>
    </p:spTree>
    <p:extLst>
      <p:ext uri="{BB962C8B-B14F-4D97-AF65-F5344CB8AC3E}">
        <p14:creationId xmlns:p14="http://schemas.microsoft.com/office/powerpoint/2010/main" val="32513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i="1" dirty="0" err="1"/>
              <a:t>Registration</a:t>
            </a:r>
            <a:r>
              <a:rPr lang="it-IT" sz="2400" i="1" dirty="0"/>
              <a:t>: </a:t>
            </a:r>
          </a:p>
          <a:p>
            <a:pPr lvl="1"/>
            <a:r>
              <a:rPr lang="it-IT" dirty="0" err="1"/>
              <a:t>Cryptographic</a:t>
            </a:r>
            <a:r>
              <a:rPr lang="it-IT" dirty="0"/>
              <a:t> link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holder</a:t>
            </a:r>
            <a:r>
              <a:rPr lang="it-IT" dirty="0"/>
              <a:t> and the account to </a:t>
            </a:r>
            <a:r>
              <a:rPr lang="it-IT" dirty="0" err="1"/>
              <a:t>manage</a:t>
            </a:r>
            <a:r>
              <a:rPr lang="it-IT" dirty="0"/>
              <a:t> the </a:t>
            </a:r>
            <a:r>
              <a:rPr lang="it-IT" dirty="0" err="1"/>
              <a:t>routing</a:t>
            </a:r>
            <a:r>
              <a:rPr lang="it-IT" dirty="0"/>
              <a:t> information via </a:t>
            </a:r>
            <a:r>
              <a:rPr lang="it-IT" dirty="0" err="1"/>
              <a:t>blockchain</a:t>
            </a:r>
            <a:r>
              <a:rPr lang="it-IT" dirty="0"/>
              <a:t>. </a:t>
            </a:r>
          </a:p>
          <a:p>
            <a:pPr lvl="1"/>
            <a:r>
              <a:rPr lang="it-IT" dirty="0" err="1"/>
              <a:t>Stronger</a:t>
            </a:r>
            <a:r>
              <a:rPr lang="it-IT" dirty="0"/>
              <a:t> privacy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IANA-RIR </a:t>
            </a:r>
            <a:r>
              <a:rPr lang="it-IT" dirty="0" err="1"/>
              <a:t>system</a:t>
            </a:r>
            <a:r>
              <a:rPr lang="it-IT" dirty="0"/>
              <a:t>.</a:t>
            </a:r>
          </a:p>
          <a:p>
            <a:pPr marL="457200" lvl="1" indent="0">
              <a:buNone/>
            </a:pPr>
            <a:r>
              <a:rPr lang="it-IT" dirty="0"/>
              <a:t> </a:t>
            </a:r>
          </a:p>
          <a:p>
            <a:r>
              <a:rPr lang="it-IT" sz="2400" i="1" dirty="0" err="1"/>
              <a:t>Minimized</a:t>
            </a:r>
            <a:r>
              <a:rPr lang="it-IT" sz="2400" i="1" dirty="0"/>
              <a:t> </a:t>
            </a:r>
            <a:r>
              <a:rPr lang="it-IT" sz="2400" i="1" dirty="0" err="1"/>
              <a:t>Overhead</a:t>
            </a:r>
            <a:r>
              <a:rPr lang="it-IT" sz="2400" i="1" dirty="0"/>
              <a:t>: </a:t>
            </a:r>
          </a:p>
          <a:p>
            <a:pPr lvl="1"/>
            <a:r>
              <a:rPr lang="it-IT" dirty="0" err="1"/>
              <a:t>Maintaince</a:t>
            </a:r>
            <a:r>
              <a:rPr lang="it-IT" dirty="0"/>
              <a:t> </a:t>
            </a:r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affordable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Time-scale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InBlock</a:t>
            </a:r>
            <a:r>
              <a:rPr lang="it-IT" dirty="0"/>
              <a:t> vs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: minutes vs </a:t>
            </a:r>
            <a:r>
              <a:rPr lang="it-IT" dirty="0" err="1"/>
              <a:t>days</a:t>
            </a:r>
            <a:r>
              <a:rPr lang="it-IT" dirty="0"/>
              <a:t>/weeks.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A8BF64-8B28-9D44-8B7C-35E45962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14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7EC11471-8B22-4D47-9FFE-23C79DD0150E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</a:t>
            </a:r>
          </a:p>
        </p:txBody>
      </p:sp>
    </p:spTree>
    <p:extLst>
      <p:ext uri="{BB962C8B-B14F-4D97-AF65-F5344CB8AC3E}">
        <p14:creationId xmlns:p14="http://schemas.microsoft.com/office/powerpoint/2010/main" val="38693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A8BF64-8B28-9D44-8B7C-35E45962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15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A42819-ABB1-5340-BB96-5AABC69384E0}"/>
              </a:ext>
            </a:extLst>
          </p:cNvPr>
          <p:cNvSpPr txBox="1"/>
          <p:nvPr/>
        </p:nvSpPr>
        <p:spPr>
          <a:xfrm>
            <a:off x="623453" y="1557021"/>
            <a:ext cx="8659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Comparison</a:t>
            </a:r>
            <a:r>
              <a:rPr lang="it-IT" sz="2400" dirty="0"/>
              <a:t> of </a:t>
            </a:r>
            <a:r>
              <a:rPr lang="it-IT" sz="2400" dirty="0" err="1"/>
              <a:t>adverse</a:t>
            </a:r>
            <a:r>
              <a:rPr lang="it-IT" sz="2400" dirty="0"/>
              <a:t> </a:t>
            </a:r>
            <a:r>
              <a:rPr lang="it-IT" sz="2400" dirty="0" err="1"/>
              <a:t>actions</a:t>
            </a:r>
            <a:r>
              <a:rPr lang="it-IT" sz="2400" dirty="0"/>
              <a:t> </a:t>
            </a:r>
            <a:r>
              <a:rPr lang="it-IT" sz="2400" dirty="0" err="1"/>
              <a:t>against</a:t>
            </a:r>
            <a:r>
              <a:rPr lang="it-IT" sz="2400" dirty="0"/>
              <a:t> the RPKI and the </a:t>
            </a:r>
            <a:r>
              <a:rPr lang="it-IT" sz="2400" dirty="0" err="1"/>
              <a:t>InBlock</a:t>
            </a:r>
            <a:r>
              <a:rPr lang="it-IT" sz="2400" dirty="0"/>
              <a:t> </a:t>
            </a:r>
          </a:p>
          <a:p>
            <a:endParaRPr lang="it-E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5067A4F-948D-E346-8DDB-5E3A1D732AF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289B801A-2FC2-9F4A-8106-9B07D1E0B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69171"/>
              </p:ext>
            </p:extLst>
          </p:nvPr>
        </p:nvGraphicFramePr>
        <p:xfrm>
          <a:off x="720435" y="2295685"/>
          <a:ext cx="10390911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637">
                  <a:extLst>
                    <a:ext uri="{9D8B030D-6E8A-4147-A177-3AD203B41FA5}">
                      <a16:colId xmlns:a16="http://schemas.microsoft.com/office/drawing/2014/main" val="2022865302"/>
                    </a:ext>
                  </a:extLst>
                </a:gridCol>
                <a:gridCol w="3463637">
                  <a:extLst>
                    <a:ext uri="{9D8B030D-6E8A-4147-A177-3AD203B41FA5}">
                      <a16:colId xmlns:a16="http://schemas.microsoft.com/office/drawing/2014/main" val="2751205488"/>
                    </a:ext>
                  </a:extLst>
                </a:gridCol>
                <a:gridCol w="3463637">
                  <a:extLst>
                    <a:ext uri="{9D8B030D-6E8A-4147-A177-3AD203B41FA5}">
                      <a16:colId xmlns:a16="http://schemas.microsoft.com/office/drawing/2014/main" val="4283571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ES" sz="2400" dirty="0"/>
                        <a:t>Adverse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400" dirty="0"/>
                        <a:t>RPKI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400" dirty="0"/>
                        <a:t>InBlock LIR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5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Deletion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000" dirty="0"/>
                        <a:t>Publications Point,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000" dirty="0"/>
                        <a:t>51%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0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Publications Point,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51%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91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Corruption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Publications Point,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51%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9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Modification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Private Key,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000" dirty="0"/>
                        <a:t>Private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3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Revocation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Private Key, 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000" dirty="0"/>
                        <a:t>Private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7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ES" sz="2000" dirty="0"/>
                        <a:t>Injection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ES" sz="2000" dirty="0"/>
                        <a:t>Private Key, Parent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ES" sz="2000" dirty="0"/>
                        <a:t>Private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97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7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5729" y="1384170"/>
            <a:ext cx="98970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Ethereum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&amp;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Driven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Clean layered architecture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Calibri" panose="020F0502020204030204"/>
              </a:rPr>
              <a:t> 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>
                <a:latin typeface="Calibri" panose="020F0502020204030204"/>
              </a:rPr>
              <a:t>Secure</a:t>
            </a:r>
            <a:r>
              <a:rPr lang="en-US" sz="2400" dirty="0">
                <a:latin typeface="Calibri" panose="020F0502020204030204"/>
              </a:rPr>
              <a:t> Bootstrapping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4">
            <a:extLst>
              <a:ext uri="{FF2B5EF4-FFF2-40B4-BE49-F238E27FC236}">
                <a16:creationId xmlns:a16="http://schemas.microsoft.com/office/drawing/2014/main" id="{916622DA-5086-E747-B16F-35091365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16</a:t>
            </a:fld>
            <a:endParaRPr lang="en-GB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D33614D-96C8-B54B-85E3-8868F90D1767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Design </a:t>
            </a:r>
          </a:p>
        </p:txBody>
      </p:sp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76C28FE-E50A-6A44-AC35-7E4DC9E8B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2" y="2262996"/>
            <a:ext cx="5790714" cy="233200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33F292-88F6-5349-806E-FEE9D0EB593A}"/>
              </a:ext>
            </a:extLst>
          </p:cNvPr>
          <p:cNvSpPr txBox="1"/>
          <p:nvPr/>
        </p:nvSpPr>
        <p:spPr>
          <a:xfrm>
            <a:off x="11636271" y="450589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[7]</a:t>
            </a:r>
          </a:p>
        </p:txBody>
      </p:sp>
      <p:pic>
        <p:nvPicPr>
          <p:cNvPr id="3" name="Immagine 2" descr="Immagine che contiene testo, bigliettodavisita&#10;&#10;Descrizione generata automaticamente">
            <a:extLst>
              <a:ext uri="{FF2B5EF4-FFF2-40B4-BE49-F238E27FC236}">
                <a16:creationId xmlns:a16="http://schemas.microsoft.com/office/drawing/2014/main" id="{39C03029-3DEA-C441-8AE7-83C33375D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0443" y="1704109"/>
            <a:ext cx="389168" cy="6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9C5D5B-E4EC-0A4E-877F-B7CDA2574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" y="1696066"/>
            <a:ext cx="2986619" cy="34216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545CAB-6FA4-5D47-8488-9B1084078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" y="1696066"/>
            <a:ext cx="4574107" cy="34216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7394464C-9278-2640-AA0C-3D551A86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17</a:t>
            </a:fld>
            <a:endParaRPr lang="en-GB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3318E7F-B67B-1943-B794-94A1E9F6A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82" y="1696066"/>
            <a:ext cx="6727371" cy="342162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CCDF239-1975-9D4B-B99B-4EE3207B3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2" y="1696067"/>
            <a:ext cx="8792146" cy="342162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BF7B436-52F3-1343-BC91-DAB1D7315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2" y="1696065"/>
            <a:ext cx="11014236" cy="342162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80EF2452-1ADA-6D46-8DFA-798C43848076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InBlock6 : </a:t>
            </a:r>
            <a:r>
              <a:rPr lang="it-IT" sz="3200" dirty="0" err="1">
                <a:solidFill>
                  <a:schemeClr val="bg1"/>
                </a:solidFill>
              </a:rPr>
              <a:t>Walk-through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5" y="1866394"/>
            <a:ext cx="4548533" cy="3480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6" y="1866394"/>
            <a:ext cx="6767330" cy="348073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5" y="1872445"/>
            <a:ext cx="2821923" cy="346863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5" y="1866389"/>
            <a:ext cx="4483387" cy="34746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5" y="1866394"/>
            <a:ext cx="2870569" cy="3480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7394464C-9278-2640-AA0C-3D551A86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18</a:t>
            </a:fld>
            <a:endParaRPr lang="en-GB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BCF368AD-B4CA-0144-9085-5F2BFB0E82AB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InBlock4 : </a:t>
            </a:r>
            <a:r>
              <a:rPr lang="it-IT" sz="3200" dirty="0" err="1">
                <a:solidFill>
                  <a:schemeClr val="bg1"/>
                </a:solidFill>
              </a:rPr>
              <a:t>Walk-through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5" y="1866393"/>
            <a:ext cx="6767331" cy="34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7394464C-9278-2640-AA0C-3D551A86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19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4560AA0-FFB4-9F49-BAAF-CA5B7539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3" y="1600200"/>
            <a:ext cx="8185355" cy="36576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712C9A91-D5DC-A74A-B852-B4BFC361AE46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Validation</a:t>
            </a:r>
            <a:r>
              <a:rPr lang="it-IT" sz="3200" dirty="0"/>
              <a:t> 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002" y="1532768"/>
            <a:ext cx="10515600" cy="119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«</a:t>
            </a:r>
            <a:r>
              <a:rPr lang="it-IT" sz="2400" i="1" dirty="0"/>
              <a:t>The </a:t>
            </a:r>
            <a:r>
              <a:rPr lang="it-IT" sz="2400" i="1" dirty="0" err="1"/>
              <a:t>measure</a:t>
            </a:r>
            <a:r>
              <a:rPr lang="it-IT" sz="2400" i="1" dirty="0"/>
              <a:t> of </a:t>
            </a:r>
            <a:r>
              <a:rPr lang="it-IT" sz="2400" i="1" dirty="0" err="1"/>
              <a:t>greatness</a:t>
            </a:r>
            <a:r>
              <a:rPr lang="it-IT" sz="2400" i="1" dirty="0"/>
              <a:t> in a </a:t>
            </a:r>
            <a:r>
              <a:rPr lang="it-IT" sz="2400" i="1" dirty="0" err="1"/>
              <a:t>scientific</a:t>
            </a:r>
            <a:r>
              <a:rPr lang="it-IT" sz="2400" i="1" dirty="0"/>
              <a:t> idea </a:t>
            </a:r>
            <a:r>
              <a:rPr lang="it-IT" sz="2400" i="1" dirty="0" err="1"/>
              <a:t>is</a:t>
            </a:r>
            <a:r>
              <a:rPr lang="it-IT" sz="2400" i="1" dirty="0"/>
              <a:t> the </a:t>
            </a:r>
            <a:r>
              <a:rPr lang="it-IT" sz="2400" i="1" dirty="0" err="1"/>
              <a:t>extent</a:t>
            </a:r>
            <a:r>
              <a:rPr lang="it-IT" sz="2400" i="1" dirty="0"/>
              <a:t> to </a:t>
            </a:r>
            <a:r>
              <a:rPr lang="it-IT" sz="2400" i="1" dirty="0" err="1"/>
              <a:t>which</a:t>
            </a:r>
            <a:r>
              <a:rPr lang="it-IT" sz="2400" i="1" dirty="0"/>
              <a:t> </a:t>
            </a:r>
            <a:r>
              <a:rPr lang="it-IT" sz="2400" i="1" dirty="0" err="1"/>
              <a:t>it</a:t>
            </a:r>
            <a:r>
              <a:rPr lang="it-IT" sz="2400" i="1" dirty="0"/>
              <a:t> </a:t>
            </a:r>
            <a:r>
              <a:rPr lang="it-IT" sz="2400" i="1" dirty="0" err="1"/>
              <a:t>stimulates</a:t>
            </a:r>
            <a:r>
              <a:rPr lang="it-IT" sz="2400" i="1" dirty="0"/>
              <a:t> </a:t>
            </a:r>
            <a:r>
              <a:rPr lang="it-IT" sz="2400" i="1" dirty="0" err="1"/>
              <a:t>thought</a:t>
            </a:r>
            <a:r>
              <a:rPr lang="it-IT" sz="2400" i="1" dirty="0"/>
              <a:t> and </a:t>
            </a:r>
            <a:r>
              <a:rPr lang="it-IT" sz="2400" i="1" dirty="0" err="1"/>
              <a:t>opens</a:t>
            </a:r>
            <a:r>
              <a:rPr lang="it-IT" sz="2400" i="1" dirty="0"/>
              <a:t> up new </a:t>
            </a:r>
            <a:r>
              <a:rPr lang="it-IT" sz="2400" i="1" dirty="0" err="1"/>
              <a:t>lines</a:t>
            </a:r>
            <a:r>
              <a:rPr lang="it-IT" sz="2400" i="1" dirty="0"/>
              <a:t> of </a:t>
            </a:r>
            <a:r>
              <a:rPr lang="it-IT" sz="2400" i="1" dirty="0" err="1"/>
              <a:t>research</a:t>
            </a:r>
            <a:r>
              <a:rPr lang="it-IT" sz="2400" dirty="0"/>
              <a:t>»  [</a:t>
            </a:r>
            <a:r>
              <a:rPr lang="it-IT" sz="2400" i="1" dirty="0"/>
              <a:t>Paul </a:t>
            </a:r>
            <a:r>
              <a:rPr lang="it-IT" sz="2400" i="1" dirty="0" err="1"/>
              <a:t>Dirac</a:t>
            </a:r>
            <a:r>
              <a:rPr lang="it-IT" sz="2400" dirty="0"/>
              <a:t>]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</a:t>
            </a:fld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F4918F-F9CB-DE40-9359-5583568B6B31}"/>
              </a:ext>
            </a:extLst>
          </p:cNvPr>
          <p:cNvSpPr txBox="1"/>
          <p:nvPr/>
        </p:nvSpPr>
        <p:spPr>
          <a:xfrm>
            <a:off x="10973055" y="457560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 [1]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Blockchains</a:t>
            </a:r>
            <a:r>
              <a:rPr lang="it-IT" sz="3200" dirty="0">
                <a:solidFill>
                  <a:schemeClr val="bg1"/>
                </a:solidFill>
              </a:rPr>
              <a:t> in </a:t>
            </a:r>
            <a:r>
              <a:rPr lang="it-IT" sz="3200" dirty="0" err="1">
                <a:solidFill>
                  <a:schemeClr val="bg1"/>
                </a:solidFill>
              </a:rPr>
              <a:t>nowadays</a:t>
            </a:r>
            <a:r>
              <a:rPr lang="it-IT" sz="3200" dirty="0">
                <a:solidFill>
                  <a:schemeClr val="bg1"/>
                </a:solidFill>
              </a:rPr>
              <a:t> society  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B0C461-8941-D44E-BA4C-8C1C04C061DC}"/>
              </a:ext>
            </a:extLst>
          </p:cNvPr>
          <p:cNvSpPr txBox="1"/>
          <p:nvPr/>
        </p:nvSpPr>
        <p:spPr>
          <a:xfrm>
            <a:off x="2309578" y="5287844"/>
            <a:ext cx="829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1st</a:t>
            </a:r>
            <a:br>
              <a:rPr lang="it-ES" dirty="0"/>
            </a:br>
            <a:r>
              <a:rPr lang="it-ES" dirty="0"/>
              <a:t>Bitcoin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14B4FC-9380-E84A-B4B2-57D53CDF40C3}"/>
              </a:ext>
            </a:extLst>
          </p:cNvPr>
          <p:cNvSpPr txBox="1"/>
          <p:nvPr/>
        </p:nvSpPr>
        <p:spPr>
          <a:xfrm>
            <a:off x="5205179" y="5286006"/>
            <a:ext cx="110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2nd</a:t>
            </a:r>
            <a:br>
              <a:rPr lang="it-ES" dirty="0"/>
            </a:br>
            <a:r>
              <a:rPr lang="it-ES" dirty="0"/>
              <a:t>Ethereum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DE826E2-0F41-754E-9984-0A8B5A6C3E6F}"/>
              </a:ext>
            </a:extLst>
          </p:cNvPr>
          <p:cNvSpPr txBox="1"/>
          <p:nvPr/>
        </p:nvSpPr>
        <p:spPr>
          <a:xfrm>
            <a:off x="8299090" y="5284168"/>
            <a:ext cx="3266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3rd</a:t>
            </a:r>
            <a:br>
              <a:rPr lang="it-ES" dirty="0"/>
            </a:br>
            <a:r>
              <a:rPr lang="it-ES" dirty="0"/>
              <a:t>Ethereum 2.0, Cardano, </a:t>
            </a:r>
          </a:p>
          <a:p>
            <a:r>
              <a:rPr lang="it-ES" dirty="0"/>
              <a:t>Polkadot, Solana, BSC, Polygon… </a:t>
            </a:r>
          </a:p>
          <a:p>
            <a:endParaRPr lang="it-ES" dirty="0"/>
          </a:p>
        </p:txBody>
      </p:sp>
      <p:pic>
        <p:nvPicPr>
          <p:cNvPr id="19" name="Immagine 18" descr="Immagine che contiene interni, stanza&#10;&#10;Descrizione generata automaticamente">
            <a:extLst>
              <a:ext uri="{FF2B5EF4-FFF2-40B4-BE49-F238E27FC236}">
                <a16:creationId xmlns:a16="http://schemas.microsoft.com/office/drawing/2014/main" id="{0E0B6EFC-32CD-A245-917A-A0B6A04AE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9" y="2354135"/>
            <a:ext cx="947450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33" y="2009675"/>
            <a:ext cx="8932315" cy="23568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17017" y="42328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23778"/>
              </p:ext>
            </p:extLst>
          </p:nvPr>
        </p:nvGraphicFramePr>
        <p:xfrm>
          <a:off x="2565487" y="4990590"/>
          <a:ext cx="67298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459">
                  <a:extLst>
                    <a:ext uri="{9D8B030D-6E8A-4147-A177-3AD203B41FA5}">
                      <a16:colId xmlns:a16="http://schemas.microsoft.com/office/drawing/2014/main" val="3589644139"/>
                    </a:ext>
                  </a:extLst>
                </a:gridCol>
                <a:gridCol w="1682459">
                  <a:extLst>
                    <a:ext uri="{9D8B030D-6E8A-4147-A177-3AD203B41FA5}">
                      <a16:colId xmlns:a16="http://schemas.microsoft.com/office/drawing/2014/main" val="506502281"/>
                    </a:ext>
                  </a:extLst>
                </a:gridCol>
                <a:gridCol w="1682459">
                  <a:extLst>
                    <a:ext uri="{9D8B030D-6E8A-4147-A177-3AD203B41FA5}">
                      <a16:colId xmlns:a16="http://schemas.microsoft.com/office/drawing/2014/main" val="3491651331"/>
                    </a:ext>
                  </a:extLst>
                </a:gridCol>
                <a:gridCol w="1682459">
                  <a:extLst>
                    <a:ext uri="{9D8B030D-6E8A-4147-A177-3AD203B41FA5}">
                      <a16:colId xmlns:a16="http://schemas.microsoft.com/office/drawing/2014/main" val="2821586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</a:t>
                      </a:r>
                      <a:r>
                        <a:rPr lang="it-IT" baseline="0"/>
                        <a:t> </a:t>
                      </a:r>
                      <a:r>
                        <a:rPr lang="it-IT"/>
                        <a:t>t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Med t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Max t</a:t>
                      </a:r>
                      <a:r>
                        <a:rPr lang="it-IT" baseline="0"/>
                        <a:t> C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Med</a:t>
                      </a:r>
                      <a:r>
                        <a:rPr lang="it-IT"/>
                        <a:t> t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144.5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31.5 </a:t>
                      </a:r>
                      <a:r>
                        <a:rPr lang="it-IT" dirty="0" err="1"/>
                        <a:t>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349.12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191.23</a:t>
                      </a:r>
                      <a:r>
                        <a:rPr lang="it-IT" baseline="0" dirty="0"/>
                        <a:t> </a:t>
                      </a:r>
                      <a:r>
                        <a:rPr lang="it-IT" baseline="0" dirty="0" err="1"/>
                        <a:t>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57853"/>
                  </a:ext>
                </a:extLst>
              </a:tr>
            </a:tbl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4908112" y="4497691"/>
            <a:ext cx="95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FC1C7175-1204-A14A-93C5-9B846B0B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20</a:t>
            </a:fld>
            <a:endParaRPr lang="en-GB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ED751BA2-7DA2-B841-A992-4D3CAA05D84E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Evaluation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36C1CD-63A0-D946-B30F-B842DF72517D}"/>
              </a:ext>
            </a:extLst>
          </p:cNvPr>
          <p:cNvSpPr txBox="1"/>
          <p:nvPr/>
        </p:nvSpPr>
        <p:spPr>
          <a:xfrm>
            <a:off x="1509382" y="1285943"/>
            <a:ext cx="566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ES" sz="2400" dirty="0"/>
              <a:t>Timescale</a:t>
            </a:r>
            <a:r>
              <a:rPr lang="it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34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17017" y="42328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FC1C7175-1204-A14A-93C5-9B846B0B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21</a:t>
            </a:fld>
            <a:endParaRPr lang="en-GB"/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D8AD9637-8231-444E-925C-1310884C54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0" y="4826382"/>
            <a:ext cx="4286489" cy="133204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AE9872-F92F-C943-91F0-6FA3EAFADA73}"/>
              </a:ext>
            </a:extLst>
          </p:cNvPr>
          <p:cNvSpPr txBox="1"/>
          <p:nvPr/>
        </p:nvSpPr>
        <p:spPr>
          <a:xfrm>
            <a:off x="4837159" y="5561682"/>
            <a:ext cx="17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gasPrice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19Gwei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5BEFA4-854C-4744-94FC-42435864BFC2}"/>
              </a:ext>
            </a:extLst>
          </p:cNvPr>
          <p:cNvSpPr txBox="1"/>
          <p:nvPr/>
        </p:nvSpPr>
        <p:spPr>
          <a:xfrm>
            <a:off x="4862406" y="5308652"/>
            <a:ext cx="15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250 $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7DD5820-7FCD-5C41-9527-EF36E9E0493A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Evaluation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636408A7-59F6-7F4F-B3EA-21C891F63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350" y="2187494"/>
            <a:ext cx="9554224" cy="232084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AB9A0-985A-894A-A630-1222489EB5F9}"/>
              </a:ext>
            </a:extLst>
          </p:cNvPr>
          <p:cNvSpPr txBox="1"/>
          <p:nvPr/>
        </p:nvSpPr>
        <p:spPr>
          <a:xfrm>
            <a:off x="650350" y="1659759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InBlock6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E129D5-6493-B54D-ADAF-9DBA9D4225D2}"/>
              </a:ext>
            </a:extLst>
          </p:cNvPr>
          <p:cNvSpPr txBox="1"/>
          <p:nvPr/>
        </p:nvSpPr>
        <p:spPr>
          <a:xfrm>
            <a:off x="650350" y="4392889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InBlock4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6B04513-0407-D241-A2EC-0815DE98851B}"/>
              </a:ext>
            </a:extLst>
          </p:cNvPr>
          <p:cNvSpPr/>
          <p:nvPr/>
        </p:nvSpPr>
        <p:spPr>
          <a:xfrm>
            <a:off x="8978054" y="3821015"/>
            <a:ext cx="939083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F3524F9-5AB9-4D49-9500-9F1E329E9C46}"/>
              </a:ext>
            </a:extLst>
          </p:cNvPr>
          <p:cNvSpPr/>
          <p:nvPr/>
        </p:nvSpPr>
        <p:spPr>
          <a:xfrm>
            <a:off x="3944750" y="5114566"/>
            <a:ext cx="881853" cy="273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0047860-3517-814E-8B5C-5BEC74DE467E}"/>
              </a:ext>
            </a:extLst>
          </p:cNvPr>
          <p:cNvSpPr/>
          <p:nvPr/>
        </p:nvSpPr>
        <p:spPr>
          <a:xfrm>
            <a:off x="3945209" y="5365911"/>
            <a:ext cx="902967" cy="220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76CFF31-4021-3D46-8171-AFC87496FAFA}"/>
              </a:ext>
            </a:extLst>
          </p:cNvPr>
          <p:cNvSpPr/>
          <p:nvPr/>
        </p:nvSpPr>
        <p:spPr>
          <a:xfrm>
            <a:off x="3966782" y="5837548"/>
            <a:ext cx="881853" cy="220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B85DAB8-2DEC-3342-B084-12413D5D8A36}"/>
              </a:ext>
            </a:extLst>
          </p:cNvPr>
          <p:cNvSpPr/>
          <p:nvPr/>
        </p:nvSpPr>
        <p:spPr>
          <a:xfrm>
            <a:off x="8094867" y="3821858"/>
            <a:ext cx="883187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6FD225F-66E5-4146-A10F-4DE33380D604}"/>
              </a:ext>
            </a:extLst>
          </p:cNvPr>
          <p:cNvSpPr/>
          <p:nvPr/>
        </p:nvSpPr>
        <p:spPr>
          <a:xfrm>
            <a:off x="4590854" y="3821015"/>
            <a:ext cx="883187" cy="16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06405C0-78BB-F74E-B01B-075B4ADB7118}"/>
              </a:ext>
            </a:extLst>
          </p:cNvPr>
          <p:cNvSpPr/>
          <p:nvPr/>
        </p:nvSpPr>
        <p:spPr>
          <a:xfrm>
            <a:off x="5474041" y="3810346"/>
            <a:ext cx="939083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C9A7848-6126-F648-A617-EA5525251B2C}"/>
              </a:ext>
            </a:extLst>
          </p:cNvPr>
          <p:cNvSpPr txBox="1"/>
          <p:nvPr/>
        </p:nvSpPr>
        <p:spPr>
          <a:xfrm>
            <a:off x="5045282" y="1055826"/>
            <a:ext cx="566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ES" sz="2400" dirty="0"/>
              <a:t>Transactions Price</a:t>
            </a:r>
            <a:r>
              <a:rPr lang="it-ES" dirty="0"/>
              <a:t>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5A4492A-D3B8-B443-B4BD-1A2FA6972427}"/>
              </a:ext>
            </a:extLst>
          </p:cNvPr>
          <p:cNvSpPr/>
          <p:nvPr/>
        </p:nvSpPr>
        <p:spPr>
          <a:xfrm>
            <a:off x="4562612" y="1528596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dirty="0"/>
              <a:t>Price in ether =  </a:t>
            </a:r>
            <a:r>
              <a:rPr lang="en-US" dirty="0" err="1"/>
              <a:t>gasUsed</a:t>
            </a:r>
            <a:r>
              <a:rPr lang="en-US" dirty="0"/>
              <a:t> * </a:t>
            </a:r>
            <a:r>
              <a:rPr lang="en-US" dirty="0" err="1"/>
              <a:t>gasPrice</a:t>
            </a: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740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3" grpId="0"/>
      <p:bldP spid="15" grpId="0"/>
      <p:bldP spid="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22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Outiline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6B83106-724D-8349-AA46-7C83C9C2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InBlock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InBlockIPv6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Proof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endParaRPr lang="it-IT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InBlockIPv4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Proof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it-IT" i="1" dirty="0"/>
              <a:t>IRB &amp; ASIRIA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/>
              <a:t>Internet Routing </a:t>
            </a:r>
            <a:r>
              <a:rPr lang="it-IT" i="1" dirty="0" err="1"/>
              <a:t>Blockchain</a:t>
            </a:r>
            <a:endParaRPr lang="it-IT" i="1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 err="1"/>
              <a:t>Autonomous</a:t>
            </a:r>
            <a:r>
              <a:rPr lang="it-IT" dirty="0"/>
              <a:t> System Internet </a:t>
            </a:r>
            <a:r>
              <a:rPr lang="it-IT" dirty="0" err="1"/>
              <a:t>Registry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for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endParaRPr lang="it-IT" i="1" dirty="0"/>
          </a:p>
          <a:p>
            <a:pPr marL="514350" indent="-514350">
              <a:buFont typeface="+mj-lt"/>
              <a:buAutoNum type="arabicPeriod"/>
            </a:pP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future work</a:t>
            </a:r>
          </a:p>
          <a:p>
            <a:pPr marL="514350" indent="-514350">
              <a:buFont typeface="+mj-lt"/>
              <a:buAutoNum type="arabicPeriod"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523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23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5AB10E25-7696-AD46-9476-B677FDC648BE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&amp; ASIRIA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C5C96C-3B64-134E-8E96-BCA1EE4536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7EAFF"/>
              </a:clrFrom>
              <a:clrTo>
                <a:srgbClr val="D7EA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34" y="1585880"/>
            <a:ext cx="7678757" cy="425849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C9FC77-37F6-6641-A318-38B958A6563C}"/>
              </a:ext>
            </a:extLst>
          </p:cNvPr>
          <p:cNvSpPr txBox="1"/>
          <p:nvPr/>
        </p:nvSpPr>
        <p:spPr>
          <a:xfrm>
            <a:off x="9982200" y="547503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4998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6" y="856475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 err="1">
                <a:cs typeface="Calibri" panose="020F0502020204030204" pitchFamily="34" charset="0"/>
              </a:rPr>
              <a:t>Route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Leaks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Detection</a:t>
            </a:r>
            <a:r>
              <a:rPr lang="it-IT" sz="2400" dirty="0">
                <a:cs typeface="Calibri" panose="020F0502020204030204" pitchFamily="34" charset="0"/>
              </a:rPr>
              <a:t> and </a:t>
            </a:r>
            <a:r>
              <a:rPr lang="it-IT" sz="2400" dirty="0" err="1">
                <a:cs typeface="Calibri" panose="020F0502020204030204" pitchFamily="34" charset="0"/>
              </a:rPr>
              <a:t>Prevention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endParaRPr lang="it-IT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24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CE7960-083E-234B-84DB-46A4A75343C2}"/>
              </a:ext>
            </a:extLst>
          </p:cNvPr>
          <p:cNvSpPr txBox="1"/>
          <p:nvPr/>
        </p:nvSpPr>
        <p:spPr>
          <a:xfrm>
            <a:off x="793856" y="2718976"/>
            <a:ext cx="393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«</a:t>
            </a:r>
            <a:r>
              <a:rPr lang="it-IT" sz="2400" i="1" dirty="0"/>
              <a:t>A </a:t>
            </a:r>
            <a:r>
              <a:rPr lang="it-IT" sz="2400" b="1" i="1" dirty="0" err="1"/>
              <a:t>route</a:t>
            </a:r>
            <a:r>
              <a:rPr lang="it-IT" sz="2400" b="1" i="1" dirty="0"/>
              <a:t> </a:t>
            </a:r>
            <a:r>
              <a:rPr lang="it-IT" sz="2400" b="1" i="1" dirty="0" err="1"/>
              <a:t>leak</a:t>
            </a:r>
            <a:r>
              <a:rPr lang="it-IT" sz="2400" b="1" i="1" dirty="0"/>
              <a:t> </a:t>
            </a:r>
            <a:r>
              <a:rPr lang="it-IT" sz="2400" i="1" dirty="0" err="1"/>
              <a:t>is</a:t>
            </a:r>
            <a:r>
              <a:rPr lang="it-IT" sz="2400" i="1" dirty="0"/>
              <a:t> </a:t>
            </a:r>
            <a:r>
              <a:rPr lang="it-IT" sz="2400" i="1" dirty="0" err="1"/>
              <a:t>defined</a:t>
            </a:r>
            <a:r>
              <a:rPr lang="it-IT" sz="2400" i="1" dirty="0"/>
              <a:t> </a:t>
            </a:r>
            <a:r>
              <a:rPr lang="it-IT" sz="2400" i="1" dirty="0" err="1"/>
              <a:t>as</a:t>
            </a:r>
            <a:r>
              <a:rPr lang="it-IT" sz="2400" i="1" dirty="0"/>
              <a:t> the </a:t>
            </a:r>
            <a:r>
              <a:rPr lang="it-IT" sz="2400" i="1" dirty="0" err="1"/>
              <a:t>propagation</a:t>
            </a:r>
            <a:r>
              <a:rPr lang="it-IT" sz="2400" i="1" dirty="0"/>
              <a:t> of a </a:t>
            </a:r>
            <a:r>
              <a:rPr lang="it-IT" sz="2400" i="1" dirty="0" err="1"/>
              <a:t>route</a:t>
            </a:r>
            <a:r>
              <a:rPr lang="it-IT" sz="2400" i="1" dirty="0"/>
              <a:t> </a:t>
            </a:r>
            <a:r>
              <a:rPr lang="it-IT" sz="2400" i="1" dirty="0" err="1"/>
              <a:t>beyond</a:t>
            </a:r>
            <a:r>
              <a:rPr lang="it-IT" sz="2400" i="1" dirty="0"/>
              <a:t> </a:t>
            </a:r>
            <a:r>
              <a:rPr lang="it-IT" sz="2400" i="1" dirty="0" err="1"/>
              <a:t>its</a:t>
            </a:r>
            <a:r>
              <a:rPr lang="it-IT" sz="2400" i="1" dirty="0"/>
              <a:t> </a:t>
            </a:r>
            <a:r>
              <a:rPr lang="it-IT" sz="2400" i="1" dirty="0" err="1"/>
              <a:t>intended</a:t>
            </a:r>
            <a:r>
              <a:rPr lang="it-IT" sz="2400" i="1" dirty="0"/>
              <a:t> scope</a:t>
            </a:r>
            <a:r>
              <a:rPr lang="it-IT" sz="2400" dirty="0"/>
              <a:t>» [</a:t>
            </a:r>
            <a:r>
              <a:rPr lang="it-IT" sz="2400" i="1" dirty="0"/>
              <a:t>11</a:t>
            </a:r>
            <a:r>
              <a:rPr lang="it-IT" sz="2400" dirty="0"/>
              <a:t>] </a:t>
            </a:r>
          </a:p>
          <a:p>
            <a:endParaRPr lang="it-IT" sz="280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6D28315-D45F-9A42-B61C-75962A0D4F04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&amp; ASIRIA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49236F52-B2FD-1C4A-AFF6-A778D6729E67}"/>
              </a:ext>
            </a:extLst>
          </p:cNvPr>
          <p:cNvSpPr txBox="1">
            <a:spLocks/>
          </p:cNvSpPr>
          <p:nvPr/>
        </p:nvSpPr>
        <p:spPr>
          <a:xfrm>
            <a:off x="7407243" y="1451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Valley Free </a:t>
            </a:r>
            <a:r>
              <a:rPr lang="it-IT" sz="2400" dirty="0" err="1"/>
              <a:t>Property</a:t>
            </a:r>
            <a:r>
              <a:rPr lang="it-IT" sz="2400" dirty="0"/>
              <a:t> </a:t>
            </a:r>
            <a:endParaRPr lang="it-IT" sz="28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7FCA165-34EF-8144-A8F2-FDFF95D9D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71" y="2580088"/>
            <a:ext cx="4411743" cy="241367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172BB8-3488-B54E-85CF-98547DA2A072}"/>
              </a:ext>
            </a:extLst>
          </p:cNvPr>
          <p:cNvSpPr txBox="1"/>
          <p:nvPr/>
        </p:nvSpPr>
        <p:spPr>
          <a:xfrm>
            <a:off x="7138864" y="5208081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Correct Traffic Flow : c2p c2p p2c p2c 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148AC40-A426-E045-A5FE-B04534018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70" y="2600707"/>
            <a:ext cx="4411743" cy="241367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43C9D0-742A-1A49-8035-82692D1C0A1A}"/>
              </a:ext>
            </a:extLst>
          </p:cNvPr>
          <p:cNvSpPr txBox="1"/>
          <p:nvPr/>
        </p:nvSpPr>
        <p:spPr>
          <a:xfrm>
            <a:off x="7167878" y="5208081"/>
            <a:ext cx="3714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Entering a valley due to a route leak : </a:t>
            </a:r>
            <a:br>
              <a:rPr lang="it-ES" dirty="0"/>
            </a:br>
            <a:r>
              <a:rPr lang="it-ES" dirty="0"/>
              <a:t>		c2p </a:t>
            </a:r>
            <a:r>
              <a:rPr lang="it-ES" dirty="0">
                <a:solidFill>
                  <a:srgbClr val="FF0000"/>
                </a:solidFill>
              </a:rPr>
              <a:t>p2c c2p </a:t>
            </a:r>
            <a:r>
              <a:rPr lang="it-ES" dirty="0"/>
              <a:t>p2c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AC89800-2D95-5947-AC9D-62E5DC1937A9}"/>
              </a:ext>
            </a:extLst>
          </p:cNvPr>
          <p:cNvSpPr txBox="1"/>
          <p:nvPr/>
        </p:nvSpPr>
        <p:spPr>
          <a:xfrm>
            <a:off x="10911050" y="51668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[9]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711C36-0BA6-5544-8A85-225A912126C4}"/>
              </a:ext>
            </a:extLst>
          </p:cNvPr>
          <p:cNvSpPr txBox="1"/>
          <p:nvPr/>
        </p:nvSpPr>
        <p:spPr>
          <a:xfrm>
            <a:off x="793856" y="4558939"/>
            <a:ext cx="500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BGP Route Path:  AS1 AS2 AS3 AS4 AS5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004DEA4-435F-AD4A-898A-21DFE6369F82}"/>
              </a:ext>
            </a:extLst>
          </p:cNvPr>
          <p:cNvSpPr txBox="1"/>
          <p:nvPr/>
        </p:nvSpPr>
        <p:spPr>
          <a:xfrm>
            <a:off x="1094344" y="5161221"/>
            <a:ext cx="435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BGP Route Path:  c2p c2p p2c p2c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820803C-ED8E-6640-A56C-1DA3CDC79771}"/>
              </a:ext>
            </a:extLst>
          </p:cNvPr>
          <p:cNvCxnSpPr>
            <a:stCxn id="3" idx="2"/>
          </p:cNvCxnSpPr>
          <p:nvPr/>
        </p:nvCxnSpPr>
        <p:spPr>
          <a:xfrm>
            <a:off x="3297971" y="5020604"/>
            <a:ext cx="106241" cy="18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049E8A8-0D1F-BF4C-8D5F-5963F48963C5}"/>
              </a:ext>
            </a:extLst>
          </p:cNvPr>
          <p:cNvCxnSpPr>
            <a:cxnSpLocks/>
          </p:cNvCxnSpPr>
          <p:nvPr/>
        </p:nvCxnSpPr>
        <p:spPr>
          <a:xfrm flipH="1">
            <a:off x="3624549" y="4993759"/>
            <a:ext cx="121186" cy="2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3972434-DFBD-B648-AB61-9A912A968F64}"/>
              </a:ext>
            </a:extLst>
          </p:cNvPr>
          <p:cNvCxnSpPr/>
          <p:nvPr/>
        </p:nvCxnSpPr>
        <p:spPr>
          <a:xfrm>
            <a:off x="3924095" y="4996733"/>
            <a:ext cx="106241" cy="18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84229E3-82D9-2046-8AF5-09B9F6789FC4}"/>
              </a:ext>
            </a:extLst>
          </p:cNvPr>
          <p:cNvCxnSpPr>
            <a:cxnSpLocks/>
          </p:cNvCxnSpPr>
          <p:nvPr/>
        </p:nvCxnSpPr>
        <p:spPr>
          <a:xfrm flipH="1">
            <a:off x="4195589" y="4958871"/>
            <a:ext cx="121186" cy="2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6CF43AA-B6AA-B04A-8637-AA1BEA4729EA}"/>
              </a:ext>
            </a:extLst>
          </p:cNvPr>
          <p:cNvCxnSpPr/>
          <p:nvPr/>
        </p:nvCxnSpPr>
        <p:spPr>
          <a:xfrm>
            <a:off x="4452904" y="4963682"/>
            <a:ext cx="106241" cy="18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7615131-7472-5945-AE54-10752686CAAE}"/>
              </a:ext>
            </a:extLst>
          </p:cNvPr>
          <p:cNvCxnSpPr>
            <a:cxnSpLocks/>
          </p:cNvCxnSpPr>
          <p:nvPr/>
        </p:nvCxnSpPr>
        <p:spPr>
          <a:xfrm flipH="1">
            <a:off x="4691347" y="4958871"/>
            <a:ext cx="121186" cy="2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827CC02-8FEE-B546-BAC7-1C9B178466D8}"/>
              </a:ext>
            </a:extLst>
          </p:cNvPr>
          <p:cNvCxnSpPr/>
          <p:nvPr/>
        </p:nvCxnSpPr>
        <p:spPr>
          <a:xfrm>
            <a:off x="4957846" y="4972862"/>
            <a:ext cx="106241" cy="18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9150C67-B1E1-BF43-86A4-510A8FC907BB}"/>
              </a:ext>
            </a:extLst>
          </p:cNvPr>
          <p:cNvCxnSpPr>
            <a:cxnSpLocks/>
          </p:cNvCxnSpPr>
          <p:nvPr/>
        </p:nvCxnSpPr>
        <p:spPr>
          <a:xfrm flipH="1">
            <a:off x="5229340" y="4957034"/>
            <a:ext cx="121186" cy="2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  <p:bldP spid="21" grpId="0"/>
      <p:bldP spid="22" grpId="0"/>
      <p:bldP spid="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914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 err="1">
                <a:cs typeface="Calibri" panose="020F0502020204030204" pitchFamily="34" charset="0"/>
              </a:rPr>
              <a:t>Route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Leaks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Detection</a:t>
            </a:r>
            <a:r>
              <a:rPr lang="it-IT" sz="2400" dirty="0">
                <a:cs typeface="Calibri" panose="020F0502020204030204" pitchFamily="34" charset="0"/>
              </a:rPr>
              <a:t> and </a:t>
            </a:r>
            <a:r>
              <a:rPr lang="it-IT" sz="2400" dirty="0" err="1">
                <a:cs typeface="Calibri" panose="020F0502020204030204" pitchFamily="34" charset="0"/>
              </a:rPr>
              <a:t>Prevention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endParaRPr lang="it-IT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25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256FB40-440E-7B43-A647-6C0A24E69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" y="2226279"/>
            <a:ext cx="4200832" cy="240544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3BE7CAB-D8F1-D445-96B7-6AEE7466A331}"/>
              </a:ext>
            </a:extLst>
          </p:cNvPr>
          <p:cNvSpPr txBox="1"/>
          <p:nvPr/>
        </p:nvSpPr>
        <p:spPr>
          <a:xfrm>
            <a:off x="2068166" y="479126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[RFC 7908]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6D28315-D45F-9A42-B61C-75962A0D4F04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&amp; ASIRIA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8BE5526-F269-814E-B602-A1E27B248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6593"/>
            <a:ext cx="5257800" cy="263303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307A455-4EDE-9448-B4CA-FC6006C7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46593"/>
            <a:ext cx="5257800" cy="237574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0BE9BC4-5F9F-7F4A-9587-CD41C38ED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2369449"/>
            <a:ext cx="5257798" cy="237574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9DCEF2C-3868-D04F-8839-5B7A8864E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2358021"/>
            <a:ext cx="5257798" cy="23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67546"/>
            <a:ext cx="9720071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registry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for the management and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registered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in more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34+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IRRs</a:t>
            </a: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Leaks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Prevention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the information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IRRs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D713D3-E674-F04B-8E3C-2F6D4FBA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26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6E53E3C8-1C28-F743-B168-CCA2F2D4CE7F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&amp; ASIRIA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6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27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C61E44F-540E-DF41-98A3-716F1A1F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97" y="1825625"/>
            <a:ext cx="8111203" cy="4230176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AAF698B0-7488-F545-90B8-580FA999A369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: Design</a:t>
            </a:r>
          </a:p>
        </p:txBody>
      </p:sp>
    </p:spTree>
    <p:extLst>
      <p:ext uri="{BB962C8B-B14F-4D97-AF65-F5344CB8AC3E}">
        <p14:creationId xmlns:p14="http://schemas.microsoft.com/office/powerpoint/2010/main" val="3490961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1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BCEE57-0E6E-7843-9F51-8763D85080C5}"/>
              </a:ext>
            </a:extLst>
          </p:cNvPr>
          <p:cNvSpPr txBox="1"/>
          <p:nvPr/>
        </p:nvSpPr>
        <p:spPr>
          <a:xfrm>
            <a:off x="1047135" y="2093079"/>
            <a:ext cx="93652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Organizations</a:t>
            </a:r>
            <a:endParaRPr lang="it-IT" sz="2400" dirty="0"/>
          </a:p>
          <a:p>
            <a:r>
              <a:rPr lang="it-IT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Clients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ASN </a:t>
            </a:r>
            <a:r>
              <a:rPr lang="it-IT" sz="2400" dirty="0" err="1"/>
              <a:t>holder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an Resource Public </a:t>
            </a:r>
            <a:r>
              <a:rPr lang="it-IT" sz="2400" dirty="0" err="1"/>
              <a:t>Key</a:t>
            </a:r>
            <a:r>
              <a:rPr lang="it-IT" sz="2400" dirty="0"/>
              <a:t> </a:t>
            </a:r>
            <a:r>
              <a:rPr lang="it-IT" sz="2400" dirty="0" err="1"/>
              <a:t>Infrastructure</a:t>
            </a:r>
            <a:r>
              <a:rPr lang="it-IT" sz="2400" dirty="0"/>
              <a:t> (RPKI) certificate </a:t>
            </a:r>
            <a:r>
              <a:rPr lang="it-IT" sz="2400" dirty="0" err="1"/>
              <a:t>associated</a:t>
            </a:r>
            <a:r>
              <a:rPr lang="it-IT" sz="2400" dirty="0"/>
              <a:t> to the ASN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ASN </a:t>
            </a:r>
            <a:r>
              <a:rPr lang="it-IT" sz="2400" dirty="0" err="1"/>
              <a:t>holder</a:t>
            </a:r>
            <a:r>
              <a:rPr lang="it-IT" sz="2400" dirty="0"/>
              <a:t>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from a RIR/NIR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an RPKI certificate.</a:t>
            </a:r>
          </a:p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3BBB8B9-3CDD-9D47-AEEC-59D0351BAAA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: Design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37E8C39-FF16-C845-AAB0-8B3FD3628F68}"/>
              </a:ext>
            </a:extLst>
          </p:cNvPr>
          <p:cNvSpPr txBox="1">
            <a:spLocks/>
          </p:cNvSpPr>
          <p:nvPr/>
        </p:nvSpPr>
        <p:spPr>
          <a:xfrm>
            <a:off x="838200" y="812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 err="1">
                <a:cs typeface="Calibri" panose="020F0502020204030204" pitchFamily="34" charset="0"/>
              </a:rPr>
              <a:t>Membership</a:t>
            </a:r>
            <a:r>
              <a:rPr lang="it-IT" sz="2400" dirty="0">
                <a:cs typeface="Calibri" panose="020F0502020204030204" pitchFamily="34" charset="0"/>
              </a:rPr>
              <a:t> Management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207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969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>
                <a:cs typeface="Calibri" panose="020F0502020204030204" pitchFamily="34" charset="0"/>
              </a:rPr>
              <a:t>IRB : ASN </a:t>
            </a:r>
            <a:r>
              <a:rPr lang="it-IT" sz="2400" dirty="0" err="1">
                <a:cs typeface="Calibri" panose="020F0502020204030204" pitchFamily="34" charset="0"/>
              </a:rPr>
              <a:t>pair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asset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r>
              <a:rPr lang="it-IT" sz="2400" dirty="0" err="1">
                <a:cs typeface="Calibri" panose="020F0502020204030204" pitchFamily="34" charset="0"/>
              </a:rPr>
              <a:t>description</a:t>
            </a:r>
            <a:r>
              <a:rPr lang="it-IT" sz="2400" dirty="0">
                <a:cs typeface="Calibri" panose="020F0502020204030204" pitchFamily="34" charset="0"/>
              </a:rPr>
              <a:t> </a:t>
            </a:r>
            <a:endParaRPr lang="it-IT" sz="2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1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29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F06641F-BF40-5048-ADA0-F3646E7B6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4" y="3831979"/>
            <a:ext cx="9271000" cy="22225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E1DC89-EA16-CA4F-BB70-4D697FA0E8ED}"/>
              </a:ext>
            </a:extLst>
          </p:cNvPr>
          <p:cNvSpPr txBox="1"/>
          <p:nvPr/>
        </p:nvSpPr>
        <p:spPr>
          <a:xfrm>
            <a:off x="838200" y="2172174"/>
            <a:ext cx="6276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ASN PAIR </a:t>
            </a:r>
            <a:r>
              <a:rPr lang="it-IT" sz="2400" dirty="0" err="1"/>
              <a:t>fields</a:t>
            </a:r>
            <a:r>
              <a:rPr lang="it-IT" sz="24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State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Autonomous</a:t>
            </a:r>
            <a:r>
              <a:rPr lang="it-IT" sz="2400" dirty="0"/>
              <a:t> System </a:t>
            </a:r>
            <a:r>
              <a:rPr lang="it-IT" sz="2400" dirty="0" err="1"/>
              <a:t>Number</a:t>
            </a:r>
            <a:r>
              <a:rPr lang="it-IT" sz="2400" dirty="0"/>
              <a:t> 1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Autonomous</a:t>
            </a:r>
            <a:r>
              <a:rPr lang="it-IT" sz="2400" dirty="0"/>
              <a:t> System </a:t>
            </a:r>
            <a:r>
              <a:rPr lang="it-IT" sz="2400" dirty="0" err="1"/>
              <a:t>Number</a:t>
            </a:r>
            <a:r>
              <a:rPr lang="it-IT" sz="2400" dirty="0"/>
              <a:t> 2 </a:t>
            </a:r>
          </a:p>
          <a:p>
            <a:endParaRPr lang="it-E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7447BC-67F1-D242-B49D-1DDF633CB28E}"/>
              </a:ext>
            </a:extLst>
          </p:cNvPr>
          <p:cNvSpPr txBox="1"/>
          <p:nvPr/>
        </p:nvSpPr>
        <p:spPr>
          <a:xfrm>
            <a:off x="6131340" y="2506157"/>
            <a:ext cx="62768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Relationship</a:t>
            </a:r>
            <a:r>
              <a:rPr lang="it-IT" sz="24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securityLevel</a:t>
            </a:r>
            <a:r>
              <a:rPr lang="it-IT" sz="2400" dirty="0"/>
              <a:t> </a:t>
            </a:r>
          </a:p>
          <a:p>
            <a:endParaRPr lang="it-ES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E416E43-5C57-F347-9E51-C3A987B619D6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: Design</a:t>
            </a:r>
          </a:p>
        </p:txBody>
      </p:sp>
    </p:spTree>
    <p:extLst>
      <p:ext uri="{BB962C8B-B14F-4D97-AF65-F5344CB8AC3E}">
        <p14:creationId xmlns:p14="http://schemas.microsoft.com/office/powerpoint/2010/main" val="38385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Blockchains</a:t>
            </a:r>
            <a:r>
              <a:rPr lang="it-IT" sz="3200" dirty="0">
                <a:solidFill>
                  <a:schemeClr val="bg1"/>
                </a:solidFill>
              </a:rPr>
              <a:t> in </a:t>
            </a:r>
            <a:r>
              <a:rPr lang="it-IT" sz="3200" dirty="0" err="1">
                <a:solidFill>
                  <a:schemeClr val="bg1"/>
                </a:solidFill>
              </a:rPr>
              <a:t>nowadays</a:t>
            </a:r>
            <a:r>
              <a:rPr lang="it-IT" sz="3200" dirty="0">
                <a:solidFill>
                  <a:schemeClr val="bg1"/>
                </a:solidFill>
              </a:rPr>
              <a:t> society  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8B8DBBA-9ECD-1847-AE97-2884502F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681"/>
            <a:ext cx="3568548" cy="183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Market Cap:</a:t>
            </a:r>
          </a:p>
          <a:p>
            <a:r>
              <a:rPr lang="it-IT" sz="2400" dirty="0"/>
              <a:t>US$ 2.6 </a:t>
            </a:r>
            <a:r>
              <a:rPr lang="it-IT" sz="2400" dirty="0" err="1"/>
              <a:t>trillion</a:t>
            </a:r>
            <a:r>
              <a:rPr lang="it-IT" sz="2400" dirty="0"/>
              <a:t> for 5,840+ </a:t>
            </a:r>
            <a:r>
              <a:rPr lang="it-IT" sz="2400" dirty="0" err="1"/>
              <a:t>cryptocurrencies</a:t>
            </a:r>
            <a:r>
              <a:rPr lang="it-IT" sz="2400" dirty="0"/>
              <a:t>.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B9736E1-8710-DA4B-B2AF-AFFE48BB741D}"/>
              </a:ext>
            </a:extLst>
          </p:cNvPr>
          <p:cNvSpPr txBox="1"/>
          <p:nvPr/>
        </p:nvSpPr>
        <p:spPr>
          <a:xfrm>
            <a:off x="11587118" y="517157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[2]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4192AC-B9AB-6849-A80F-A2614F412365}"/>
              </a:ext>
            </a:extLst>
          </p:cNvPr>
          <p:cNvSpPr txBox="1"/>
          <p:nvPr/>
        </p:nvSpPr>
        <p:spPr>
          <a:xfrm>
            <a:off x="562464" y="3855444"/>
            <a:ext cx="4120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2021 </a:t>
            </a:r>
            <a:r>
              <a:rPr lang="it-IT" sz="2400" dirty="0" err="1"/>
              <a:t>Processed</a:t>
            </a:r>
            <a:r>
              <a:rPr lang="it-IT" sz="2400" dirty="0"/>
              <a:t> </a:t>
            </a:r>
            <a:r>
              <a:rPr lang="it-IT" sz="2400" dirty="0" err="1"/>
              <a:t>Transactions</a:t>
            </a:r>
            <a:r>
              <a:rPr lang="it-IT" sz="2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Ethereum</a:t>
            </a:r>
            <a:r>
              <a:rPr lang="it-IT" sz="2400" dirty="0"/>
              <a:t> 1.28 </a:t>
            </a:r>
            <a:r>
              <a:rPr lang="it-IT" sz="2400" dirty="0" err="1"/>
              <a:t>million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Bitcoin</a:t>
            </a:r>
            <a:r>
              <a:rPr lang="it-IT" sz="2400" dirty="0"/>
              <a:t> 293,000. </a:t>
            </a:r>
          </a:p>
          <a:p>
            <a:endParaRPr lang="it-E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B52665-9274-CA45-83A2-144E55F6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55" y="1525228"/>
            <a:ext cx="7031940" cy="40104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487F19-0C86-374C-AE68-A826B4A012CE}"/>
              </a:ext>
            </a:extLst>
          </p:cNvPr>
          <p:cNvSpPr txBox="1"/>
          <p:nvPr/>
        </p:nvSpPr>
        <p:spPr>
          <a:xfrm>
            <a:off x="5131414" y="1233975"/>
            <a:ext cx="608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in 15 </a:t>
            </a:r>
            <a:r>
              <a:rPr lang="it-IT" dirty="0" err="1"/>
              <a:t>cryptocurrencies</a:t>
            </a:r>
            <a:endParaRPr lang="it-ES" dirty="0"/>
          </a:p>
        </p:txBody>
      </p:sp>
    </p:spTree>
    <p:extLst>
      <p:ext uri="{BB962C8B-B14F-4D97-AF65-F5344CB8AC3E}">
        <p14:creationId xmlns:p14="http://schemas.microsoft.com/office/powerpoint/2010/main" val="306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6" grpId="0"/>
      <p:bldP spid="17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1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30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2C336D4D-7026-F94C-B078-C7A9C443093A}"/>
              </a:ext>
            </a:extLst>
          </p:cNvPr>
          <p:cNvSpPr/>
          <p:nvPr/>
        </p:nvSpPr>
        <p:spPr>
          <a:xfrm>
            <a:off x="838200" y="1867768"/>
            <a:ext cx="103238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relationships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inferred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by CAIDA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combined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with data from IANA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regarding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the ASN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RIRs</a:t>
            </a: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ASN : 72K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records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manage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  915K</a:t>
            </a:r>
          </a:p>
          <a:p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Time of information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linear for bulk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downloads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[0.1s , 14s]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Memory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linear [0 and 200 Mb]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06057029-4CF2-2146-9278-F39A0758946B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: </a:t>
            </a:r>
            <a:r>
              <a:rPr lang="it-IT" sz="3200" dirty="0" err="1">
                <a:solidFill>
                  <a:schemeClr val="bg1"/>
                </a:solidFill>
              </a:rPr>
              <a:t>Dataset</a:t>
            </a:r>
            <a:r>
              <a:rPr lang="it-IT" sz="3200" dirty="0">
                <a:solidFill>
                  <a:schemeClr val="bg1"/>
                </a:solidFill>
              </a:rPr>
              <a:t> &amp; </a:t>
            </a:r>
            <a:r>
              <a:rPr lang="it-IT" sz="3200" dirty="0" err="1">
                <a:solidFill>
                  <a:schemeClr val="bg1"/>
                </a:solidFill>
              </a:rPr>
              <a:t>Experiments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0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31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DA615B-20D3-5B43-BF27-DE53B00FC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92" y="1825625"/>
            <a:ext cx="9522542" cy="3846756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7A9DD106-3E30-7941-B648-8EE9F35BE7E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Design</a:t>
            </a:r>
          </a:p>
        </p:txBody>
      </p:sp>
    </p:spTree>
    <p:extLst>
      <p:ext uri="{BB962C8B-B14F-4D97-AF65-F5344CB8AC3E}">
        <p14:creationId xmlns:p14="http://schemas.microsoft.com/office/powerpoint/2010/main" val="30336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32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90C732-B3E8-D646-B846-3B7FB028564A}"/>
              </a:ext>
            </a:extLst>
          </p:cNvPr>
          <p:cNvSpPr/>
          <p:nvPr/>
        </p:nvSpPr>
        <p:spPr>
          <a:xfrm>
            <a:off x="721511" y="1770991"/>
            <a:ext cx="111445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C2P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relationships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tc1)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AS1; import: from AS2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accept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  <a:b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tc2)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AS1; export: to AS2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announce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b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tc3)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AS2; import: from AS1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accept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tc4)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AS2; export: to AS1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announce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</a:p>
          <a:p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P2P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relationships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pc1)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AS1; import: from AS2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accept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pc2)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AS1; export: to AS2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announce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pc3)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AS2; import: from AS1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accept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	pc4) aut-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AS2; export: to AS1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announce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!= ANY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AD23F3B-0362-B84F-9582-DAC0F52618C1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Design</a:t>
            </a:r>
          </a:p>
        </p:txBody>
      </p:sp>
    </p:spTree>
    <p:extLst>
      <p:ext uri="{BB962C8B-B14F-4D97-AF65-F5344CB8AC3E}">
        <p14:creationId xmlns:p14="http://schemas.microsoft.com/office/powerpoint/2010/main" val="2731255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33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4F436C5-DF3C-664E-A1B4-B231FF80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256" y="1498851"/>
            <a:ext cx="7819622" cy="29224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72FEB4-421E-424D-8F3F-E8FD0C439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731" y="4538330"/>
            <a:ext cx="6418672" cy="1636549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0CE6CA5-5C9D-8D48-9409-89B772779899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9F14C56-6388-814F-B04D-AC41159481D5}"/>
              </a:ext>
            </a:extLst>
          </p:cNvPr>
          <p:cNvSpPr/>
          <p:nvPr/>
        </p:nvSpPr>
        <p:spPr>
          <a:xfrm>
            <a:off x="6918593" y="2232349"/>
            <a:ext cx="1938968" cy="271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72204D8-522F-604F-9229-70552F94CAA9}"/>
              </a:ext>
            </a:extLst>
          </p:cNvPr>
          <p:cNvSpPr/>
          <p:nvPr/>
        </p:nvSpPr>
        <p:spPr>
          <a:xfrm>
            <a:off x="6916755" y="2510734"/>
            <a:ext cx="1938968" cy="26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BD524D1-981F-8645-8D4F-8FA7C5BC28A7}"/>
              </a:ext>
            </a:extLst>
          </p:cNvPr>
          <p:cNvSpPr/>
          <p:nvPr/>
        </p:nvSpPr>
        <p:spPr>
          <a:xfrm>
            <a:off x="6916756" y="2830223"/>
            <a:ext cx="1938967" cy="26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6563AF8-CBA4-A74A-A0B2-CDB58012A5D0}"/>
              </a:ext>
            </a:extLst>
          </p:cNvPr>
          <p:cNvSpPr/>
          <p:nvPr/>
        </p:nvSpPr>
        <p:spPr>
          <a:xfrm>
            <a:off x="6916757" y="3106956"/>
            <a:ext cx="1938966" cy="271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309E124-94C1-364E-AA41-6BF754B48B30}"/>
              </a:ext>
            </a:extLst>
          </p:cNvPr>
          <p:cNvSpPr/>
          <p:nvPr/>
        </p:nvSpPr>
        <p:spPr>
          <a:xfrm>
            <a:off x="6916756" y="3374978"/>
            <a:ext cx="1938966" cy="271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7467853-A354-944F-991D-5F42CFEA40AB}"/>
              </a:ext>
            </a:extLst>
          </p:cNvPr>
          <p:cNvSpPr/>
          <p:nvPr/>
        </p:nvSpPr>
        <p:spPr>
          <a:xfrm>
            <a:off x="6916755" y="3663725"/>
            <a:ext cx="1938966" cy="26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2887F1C-0682-2D49-A2DC-674CEE2DDEBA}"/>
              </a:ext>
            </a:extLst>
          </p:cNvPr>
          <p:cNvSpPr/>
          <p:nvPr/>
        </p:nvSpPr>
        <p:spPr>
          <a:xfrm>
            <a:off x="6277776" y="5095428"/>
            <a:ext cx="2710150" cy="246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9108013-4742-2C4A-88E2-4864F1CD0D81}"/>
              </a:ext>
            </a:extLst>
          </p:cNvPr>
          <p:cNvSpPr/>
          <p:nvPr/>
        </p:nvSpPr>
        <p:spPr>
          <a:xfrm>
            <a:off x="6277776" y="5343575"/>
            <a:ext cx="2710149" cy="258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AA013F9-7767-7646-BBAF-C5F9BEA19170}"/>
              </a:ext>
            </a:extLst>
          </p:cNvPr>
          <p:cNvSpPr/>
          <p:nvPr/>
        </p:nvSpPr>
        <p:spPr>
          <a:xfrm>
            <a:off x="6277777" y="5574931"/>
            <a:ext cx="2710149" cy="258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ES"/>
          </a:p>
        </p:txBody>
      </p:sp>
    </p:spTree>
    <p:extLst>
      <p:ext uri="{BB962C8B-B14F-4D97-AF65-F5344CB8AC3E}">
        <p14:creationId xmlns:p14="http://schemas.microsoft.com/office/powerpoint/2010/main" val="12320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19" grpId="1" animBg="1"/>
      <p:bldP spid="2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34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386E95-9501-6044-B980-F530958CBA47}"/>
              </a:ext>
            </a:extLst>
          </p:cNvPr>
          <p:cNvSpPr/>
          <p:nvPr/>
        </p:nvSpPr>
        <p:spPr>
          <a:xfrm>
            <a:off x="838200" y="1922628"/>
            <a:ext cx="106305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Real RIS BGP </a:t>
            </a:r>
            <a:r>
              <a:rPr lang="it-IT" sz="2800" dirty="0" err="1"/>
              <a:t>route</a:t>
            </a:r>
            <a:r>
              <a:rPr lang="it-IT" sz="2800" dirty="0"/>
              <a:t> </a:t>
            </a:r>
            <a:r>
              <a:rPr lang="it-IT" sz="2800" dirty="0" err="1"/>
              <a:t>tables</a:t>
            </a:r>
            <a:r>
              <a:rPr lang="it-IT" sz="2800" dirty="0"/>
              <a:t>: 1601 </a:t>
            </a:r>
            <a:r>
              <a:rPr lang="it-IT" sz="2800" dirty="0" err="1"/>
              <a:t>monitors</a:t>
            </a:r>
            <a:r>
              <a:rPr lang="it-IT" sz="2800" dirty="0"/>
              <a:t>, 20 </a:t>
            </a:r>
            <a:r>
              <a:rPr lang="it-IT" sz="2800" dirty="0" err="1"/>
              <a:t>collectors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i="1" dirty="0"/>
              <a:t>Full </a:t>
            </a:r>
            <a:r>
              <a:rPr lang="it-IT" sz="2800" i="1" dirty="0" err="1"/>
              <a:t>feeds</a:t>
            </a:r>
            <a:r>
              <a:rPr lang="it-IT" sz="2800" i="1" dirty="0"/>
              <a:t> </a:t>
            </a:r>
            <a:r>
              <a:rPr lang="it-IT" sz="2800" i="1" dirty="0" err="1"/>
              <a:t>rule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302 </a:t>
            </a:r>
            <a:r>
              <a:rPr lang="it-IT" sz="2800" dirty="0" err="1"/>
              <a:t>monitors</a:t>
            </a:r>
            <a:r>
              <a:rPr lang="it-IT" sz="2800" dirty="0"/>
              <a:t> with a </a:t>
            </a:r>
            <a:r>
              <a:rPr lang="it-IT" sz="2800" dirty="0" err="1"/>
              <a:t>mean</a:t>
            </a:r>
            <a:r>
              <a:rPr lang="it-IT" sz="2800" dirty="0"/>
              <a:t> </a:t>
            </a:r>
            <a:r>
              <a:rPr lang="it-IT" sz="2800" dirty="0" err="1"/>
              <a:t>number</a:t>
            </a:r>
            <a:r>
              <a:rPr lang="it-IT" sz="2800" dirty="0"/>
              <a:t> of 824,000 </a:t>
            </a:r>
            <a:r>
              <a:rPr lang="it-IT" sz="2800" dirty="0" err="1"/>
              <a:t>advertised</a:t>
            </a:r>
            <a:r>
              <a:rPr lang="it-IT" sz="2800" dirty="0"/>
              <a:t> </a:t>
            </a:r>
            <a:r>
              <a:rPr lang="it-IT" sz="2800" dirty="0" err="1"/>
              <a:t>prefixes</a:t>
            </a:r>
            <a:r>
              <a:rPr lang="it-IT" sz="2800" dirty="0"/>
              <a:t> and 105,000 </a:t>
            </a:r>
            <a:r>
              <a:rPr lang="it-IT" sz="2800" dirty="0" err="1"/>
              <a:t>different</a:t>
            </a:r>
            <a:r>
              <a:rPr lang="it-IT" sz="2800" dirty="0"/>
              <a:t> AS </a:t>
            </a:r>
            <a:r>
              <a:rPr lang="it-IT" sz="2800" dirty="0" err="1"/>
              <a:t>path</a:t>
            </a:r>
            <a:r>
              <a:rPr lang="it-IT" sz="2800" dirty="0"/>
              <a:t> </a:t>
            </a:r>
            <a:r>
              <a:rPr lang="it-IT" sz="2800" dirty="0" err="1"/>
              <a:t>routes</a:t>
            </a:r>
            <a:r>
              <a:rPr lang="it-IT" sz="2800" dirty="0"/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The ASIRIA DB </a:t>
            </a:r>
            <a:r>
              <a:rPr lang="it-IT" sz="2800" dirty="0" err="1"/>
              <a:t>has</a:t>
            </a:r>
            <a:r>
              <a:rPr lang="it-IT" sz="2800" dirty="0"/>
              <a:t> 51K p2c and 46K p2p in IRR </a:t>
            </a:r>
            <a:r>
              <a:rPr lang="it-IT" sz="2800" dirty="0" err="1"/>
              <a:t>appearing</a:t>
            </a:r>
            <a:r>
              <a:rPr lang="it-IT" sz="2800" dirty="0"/>
              <a:t> in 29.8K </a:t>
            </a:r>
            <a:r>
              <a:rPr lang="it-IT" sz="2800" dirty="0" err="1"/>
              <a:t>relationship</a:t>
            </a:r>
            <a:r>
              <a:rPr lang="it-IT" sz="2800" dirty="0"/>
              <a:t> of RIS BGP </a:t>
            </a:r>
            <a:r>
              <a:rPr lang="it-IT" sz="2800" dirty="0" err="1"/>
              <a:t>routing</a:t>
            </a:r>
            <a:r>
              <a:rPr lang="it-IT" sz="2800" dirty="0"/>
              <a:t> </a:t>
            </a:r>
            <a:r>
              <a:rPr lang="it-IT" sz="2800" dirty="0" err="1"/>
              <a:t>tables</a:t>
            </a:r>
            <a:r>
              <a:rPr lang="it-IT" sz="2800" dirty="0"/>
              <a:t> </a:t>
            </a:r>
            <a:r>
              <a:rPr lang="it-IT" sz="2800" dirty="0" err="1"/>
              <a:t>analyzed</a:t>
            </a:r>
            <a:r>
              <a:rPr lang="it-IT" sz="2800" dirty="0"/>
              <a:t>.</a:t>
            </a:r>
          </a:p>
          <a:p>
            <a:pPr lvl="1"/>
            <a:r>
              <a:rPr lang="it-IT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7.9% of 373K the </a:t>
            </a:r>
            <a:r>
              <a:rPr lang="it-IT" sz="2800" dirty="0" err="1"/>
              <a:t>total</a:t>
            </a:r>
            <a:r>
              <a:rPr lang="it-IT" sz="2800" dirty="0"/>
              <a:t> </a:t>
            </a:r>
            <a:r>
              <a:rPr lang="it-IT" sz="2800" dirty="0" err="1"/>
              <a:t>number</a:t>
            </a:r>
            <a:r>
              <a:rPr lang="it-IT" sz="2800" dirty="0"/>
              <a:t> of </a:t>
            </a:r>
            <a:r>
              <a:rPr lang="it-IT" sz="2800" dirty="0" err="1"/>
              <a:t>different</a:t>
            </a:r>
            <a:r>
              <a:rPr lang="it-IT" sz="2800" dirty="0"/>
              <a:t> AS </a:t>
            </a:r>
            <a:r>
              <a:rPr lang="it-IT" sz="2800" dirty="0" err="1"/>
              <a:t>pairs</a:t>
            </a:r>
            <a:r>
              <a:rPr lang="it-IT" sz="2800" dirty="0"/>
              <a:t> </a:t>
            </a:r>
            <a:r>
              <a:rPr lang="it-IT" sz="2800" dirty="0" err="1"/>
              <a:t>appearing</a:t>
            </a:r>
            <a:r>
              <a:rPr lang="it-IT" sz="2800" dirty="0"/>
              <a:t> in the RIS BGP </a:t>
            </a:r>
            <a:r>
              <a:rPr lang="it-IT" sz="2800" dirty="0" err="1"/>
              <a:t>tables</a:t>
            </a:r>
            <a:endParaRPr lang="it-IT" sz="28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3F3AE7-6C79-0449-8F05-44FADC29163C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</a:t>
            </a:r>
            <a:r>
              <a:rPr lang="it-IT" sz="3200" dirty="0" err="1">
                <a:solidFill>
                  <a:schemeClr val="bg1"/>
                </a:solidFill>
              </a:rPr>
              <a:t>Dataset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24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35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386E95-9501-6044-B980-F530958CBA47}"/>
              </a:ext>
            </a:extLst>
          </p:cNvPr>
          <p:cNvSpPr/>
          <p:nvPr/>
        </p:nvSpPr>
        <p:spPr>
          <a:xfrm>
            <a:off x="838200" y="1922628"/>
            <a:ext cx="106305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False Positive Rate</a:t>
            </a:r>
          </a:p>
          <a:p>
            <a:pPr lvl="1"/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Sensitivity</a:t>
            </a:r>
            <a:endParaRPr lang="it-IT" sz="2800" dirty="0"/>
          </a:p>
          <a:p>
            <a:pPr lvl="1"/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Alarm</a:t>
            </a:r>
            <a:r>
              <a:rPr lang="it-IT" sz="2800" dirty="0"/>
              <a:t> System </a:t>
            </a:r>
            <a:r>
              <a:rPr lang="it-IT" sz="2800" dirty="0" err="1"/>
              <a:t>Sensitivity</a:t>
            </a:r>
            <a:endParaRPr lang="it-IT" sz="28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3F3AE7-6C79-0449-8F05-44FADC29163C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 </a:t>
            </a:r>
            <a:r>
              <a:rPr lang="it-IT" sz="3200" dirty="0" err="1">
                <a:solidFill>
                  <a:schemeClr val="bg1"/>
                </a:solidFill>
              </a:rPr>
              <a:t>metrics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792" y="848519"/>
            <a:ext cx="5738871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False Positive in ASIRIA </a:t>
            </a:r>
            <a:r>
              <a:rPr lang="it-IT" sz="2400" dirty="0" err="1"/>
              <a:t>leak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 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36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8737" y="1690688"/>
            <a:ext cx="6434799" cy="397340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224CE4E-CB3A-344E-827E-23D8A9F14158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 </a:t>
            </a:r>
          </a:p>
        </p:txBody>
      </p:sp>
    </p:spTree>
    <p:extLst>
      <p:ext uri="{BB962C8B-B14F-4D97-AF65-F5344CB8AC3E}">
        <p14:creationId xmlns:p14="http://schemas.microsoft.com/office/powerpoint/2010/main" val="31061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94" y="1162843"/>
            <a:ext cx="5183606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ASIRIA </a:t>
            </a:r>
            <a:r>
              <a:rPr lang="it-IT" sz="2400" dirty="0" err="1"/>
              <a:t>leak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 </a:t>
            </a:r>
            <a:r>
              <a:rPr lang="it-IT" sz="2400" dirty="0" err="1"/>
              <a:t>sensitivity</a:t>
            </a:r>
            <a:r>
              <a:rPr lang="it-IT" sz="2400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37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4445" y="2185014"/>
            <a:ext cx="5889355" cy="35722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AE409A-2351-0D44-8C92-270353946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8" y="2158663"/>
            <a:ext cx="3341176" cy="322364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BDDB9F3B-E84F-1248-A6A9-E8B75D5A5C3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</p:spTree>
    <p:extLst>
      <p:ext uri="{BB962C8B-B14F-4D97-AF65-F5344CB8AC3E}">
        <p14:creationId xmlns:p14="http://schemas.microsoft.com/office/powerpoint/2010/main" val="9540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94" y="1162843"/>
            <a:ext cx="5183606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ASIRIA </a:t>
            </a:r>
            <a:r>
              <a:rPr lang="it-IT" sz="2400" dirty="0" err="1"/>
              <a:t>leak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 </a:t>
            </a:r>
            <a:r>
              <a:rPr lang="it-IT" sz="2400" dirty="0" err="1"/>
              <a:t>sensitivity</a:t>
            </a:r>
            <a:r>
              <a:rPr lang="it-IT" sz="2400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564" y="2185014"/>
            <a:ext cx="5785117" cy="357223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BDDB9F3B-E84F-1248-A6A9-E8B75D5A5C3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33410D6-BDFF-D04B-9978-CE848030311B}"/>
              </a:ext>
            </a:extLst>
          </p:cNvPr>
          <p:cNvSpPr/>
          <p:nvPr/>
        </p:nvSpPr>
        <p:spPr>
          <a:xfrm>
            <a:off x="1388125" y="2475983"/>
            <a:ext cx="1233890" cy="11347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E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77FF5D4-065B-6540-BD71-27F8EB59DE60}"/>
              </a:ext>
            </a:extLst>
          </p:cNvPr>
          <p:cNvSpPr/>
          <p:nvPr/>
        </p:nvSpPr>
        <p:spPr>
          <a:xfrm>
            <a:off x="1388125" y="4350576"/>
            <a:ext cx="1233890" cy="11347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ES" dirty="0">
                <a:solidFill>
                  <a:schemeClr val="tx1"/>
                </a:solidFill>
              </a:rPr>
              <a:t>L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624D9B2D-62E6-7A4C-975E-12D68A17D74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2005070" y="3610720"/>
            <a:ext cx="0" cy="739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CD106F-A070-E343-B153-25262849C940}"/>
              </a:ext>
            </a:extLst>
          </p:cNvPr>
          <p:cNvSpPr txBox="1"/>
          <p:nvPr/>
        </p:nvSpPr>
        <p:spPr>
          <a:xfrm>
            <a:off x="673190" y="3508569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Provider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A0699F-41A8-5647-8E19-BE3A4ED0E122}"/>
              </a:ext>
            </a:extLst>
          </p:cNvPr>
          <p:cNvSpPr txBox="1"/>
          <p:nvPr/>
        </p:nvSpPr>
        <p:spPr>
          <a:xfrm>
            <a:off x="673190" y="392996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Customer</a:t>
            </a:r>
          </a:p>
        </p:txBody>
      </p:sp>
      <p:cxnSp>
        <p:nvCxnSpPr>
          <p:cNvPr id="22" name="Connettore 7 21">
            <a:extLst>
              <a:ext uri="{FF2B5EF4-FFF2-40B4-BE49-F238E27FC236}">
                <a16:creationId xmlns:a16="http://schemas.microsoft.com/office/drawing/2014/main" id="{5D9268D6-2A2E-EE4E-A7E9-141442EC38BD}"/>
              </a:ext>
            </a:extLst>
          </p:cNvPr>
          <p:cNvCxnSpPr>
            <a:cxnSpLocks/>
            <a:stCxn id="11" idx="7"/>
            <a:endCxn id="10" idx="6"/>
          </p:cNvCxnSpPr>
          <p:nvPr/>
        </p:nvCxnSpPr>
        <p:spPr>
          <a:xfrm rot="5400000" flipH="1" flipV="1">
            <a:off x="1794964" y="3689704"/>
            <a:ext cx="1473402" cy="180699"/>
          </a:xfrm>
          <a:prstGeom prst="curvedConnector4">
            <a:avLst>
              <a:gd name="adj1" fmla="val 34080"/>
              <a:gd name="adj2" fmla="val 2265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9098BC-FADE-1F4B-8ACA-D8BE62F3EB08}"/>
              </a:ext>
            </a:extLst>
          </p:cNvPr>
          <p:cNvSpPr txBox="1"/>
          <p:nvPr/>
        </p:nvSpPr>
        <p:spPr>
          <a:xfrm>
            <a:off x="3073706" y="3503364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BGP Table with </a:t>
            </a:r>
          </a:p>
          <a:p>
            <a:r>
              <a:rPr lang="it-ES" dirty="0"/>
              <a:t>Specific AS </a:t>
            </a:r>
            <a:r>
              <a:rPr lang="it-IT" dirty="0"/>
              <a:t>L</a:t>
            </a:r>
            <a:r>
              <a:rPr lang="it-ES" dirty="0"/>
              <a:t>eak </a:t>
            </a:r>
          </a:p>
        </p:txBody>
      </p:sp>
    </p:spTree>
    <p:extLst>
      <p:ext uri="{BB962C8B-B14F-4D97-AF65-F5344CB8AC3E}">
        <p14:creationId xmlns:p14="http://schemas.microsoft.com/office/powerpoint/2010/main" val="1001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94" y="1162843"/>
            <a:ext cx="5183606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ASIRIA </a:t>
            </a:r>
            <a:r>
              <a:rPr lang="it-IT" sz="2400" dirty="0" err="1"/>
              <a:t>leak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 </a:t>
            </a:r>
            <a:r>
              <a:rPr lang="it-IT" sz="2400" dirty="0" err="1"/>
              <a:t>sensitivity</a:t>
            </a:r>
            <a:r>
              <a:rPr lang="it-IT" sz="2400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39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564" y="2187217"/>
            <a:ext cx="5785117" cy="3567824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BDDB9F3B-E84F-1248-A6A9-E8B75D5A5C3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915FFA1-5998-8F4C-B8A7-A403F94CC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8" y="2158663"/>
            <a:ext cx="3341176" cy="32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5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Blockchains</a:t>
            </a:r>
            <a:r>
              <a:rPr lang="it-IT" sz="3200" dirty="0">
                <a:solidFill>
                  <a:schemeClr val="bg1"/>
                </a:solidFill>
              </a:rPr>
              <a:t> in </a:t>
            </a:r>
            <a:r>
              <a:rPr lang="it-IT" sz="3200" dirty="0" err="1">
                <a:solidFill>
                  <a:schemeClr val="bg1"/>
                </a:solidFill>
              </a:rPr>
              <a:t>nowadays</a:t>
            </a:r>
            <a:r>
              <a:rPr lang="it-IT" sz="3200" dirty="0">
                <a:solidFill>
                  <a:schemeClr val="bg1"/>
                </a:solidFill>
              </a:rPr>
              <a:t> society  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D25A1E-CC91-E041-B107-14C775C3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6" y="1825625"/>
            <a:ext cx="7297364" cy="394446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B9736E1-8710-DA4B-B2AF-AFFE48BB741D}"/>
              </a:ext>
            </a:extLst>
          </p:cNvPr>
          <p:cNvSpPr txBox="1"/>
          <p:nvPr/>
        </p:nvSpPr>
        <p:spPr>
          <a:xfrm>
            <a:off x="-29023" y="529331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[3]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4192AC-B9AB-6849-A80F-A2614F412365}"/>
              </a:ext>
            </a:extLst>
          </p:cNvPr>
          <p:cNvSpPr txBox="1"/>
          <p:nvPr/>
        </p:nvSpPr>
        <p:spPr>
          <a:xfrm>
            <a:off x="597300" y="1456246"/>
            <a:ext cx="26321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Standards</a:t>
            </a:r>
            <a:endParaRPr lang="it-IT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ERC20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ERC721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ERC1155 </a:t>
            </a:r>
          </a:p>
          <a:p>
            <a:endParaRPr lang="it-E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F143C-1546-CF4F-AC6E-2BADAD7F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3" y="3167968"/>
            <a:ext cx="4260461" cy="29243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44FDB8-E9E4-E848-9896-8BCD6A4B42FA}"/>
              </a:ext>
            </a:extLst>
          </p:cNvPr>
          <p:cNvSpPr txBox="1"/>
          <p:nvPr/>
        </p:nvSpPr>
        <p:spPr>
          <a:xfrm>
            <a:off x="11775345" y="49239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79176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194" y="1102514"/>
            <a:ext cx="4394812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ASIRIA </a:t>
            </a:r>
            <a:r>
              <a:rPr lang="it-IT" sz="2400" dirty="0" err="1"/>
              <a:t>alarm</a:t>
            </a:r>
            <a:r>
              <a:rPr lang="it-IT" sz="2400" dirty="0"/>
              <a:t> </a:t>
            </a:r>
            <a:r>
              <a:rPr lang="it-IT" sz="2400" dirty="0" err="1"/>
              <a:t>system</a:t>
            </a:r>
            <a:r>
              <a:rPr lang="it-IT" sz="2400" dirty="0"/>
              <a:t> </a:t>
            </a:r>
            <a:r>
              <a:rPr lang="it-IT" sz="2400" dirty="0" err="1"/>
              <a:t>sensitivity</a:t>
            </a:r>
            <a:r>
              <a:rPr lang="it-IT" sz="2400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40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130" y="2373777"/>
            <a:ext cx="5195985" cy="31947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507F33-9334-4B4B-BAB6-9CFFE7BDB1B1}"/>
              </a:ext>
            </a:extLst>
          </p:cNvPr>
          <p:cNvSpPr txBox="1"/>
          <p:nvPr/>
        </p:nvSpPr>
        <p:spPr>
          <a:xfrm>
            <a:off x="542441" y="2265924"/>
            <a:ext cx="441174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it-IT" sz="2800" b="1" err="1"/>
              <a:t>Th</a:t>
            </a:r>
            <a:r>
              <a:rPr lang="it-IT" sz="2800" b="1"/>
              <a:t> </a:t>
            </a:r>
            <a:r>
              <a:rPr lang="it-IT" sz="2800" err="1"/>
              <a:t>within</a:t>
            </a:r>
            <a:r>
              <a:rPr lang="it-IT" sz="2800"/>
              <a:t> a short </a:t>
            </a:r>
            <a:r>
              <a:rPr lang="it-IT" sz="2800" err="1"/>
              <a:t>period</a:t>
            </a:r>
            <a:r>
              <a:rPr lang="it-IT" sz="2800"/>
              <a:t> of time </a:t>
            </a:r>
            <a:r>
              <a:rPr lang="it-IT" sz="2800" b="1" err="1"/>
              <a:t>p</a:t>
            </a:r>
            <a:r>
              <a:rPr lang="it-IT" sz="2800" b="1"/>
              <a:t> </a:t>
            </a:r>
            <a:r>
              <a:rPr lang="it-IT" sz="2800"/>
              <a:t>(i.e., </a:t>
            </a:r>
            <a:r>
              <a:rPr lang="it-IT" sz="2800" err="1"/>
              <a:t>at</a:t>
            </a:r>
            <a:r>
              <a:rPr lang="it-IT" sz="2800"/>
              <a:t> </a:t>
            </a:r>
            <a:r>
              <a:rPr lang="it-IT" sz="2800" err="1"/>
              <a:t>least</a:t>
            </a:r>
            <a:r>
              <a:rPr lang="it-IT" sz="2800"/>
              <a:t> </a:t>
            </a:r>
            <a:r>
              <a:rPr lang="it-IT" sz="2800" b="1" err="1"/>
              <a:t>Th</a:t>
            </a:r>
            <a:r>
              <a:rPr lang="it-IT" sz="2800"/>
              <a:t>% </a:t>
            </a:r>
            <a:r>
              <a:rPr lang="it-IT" sz="2800" err="1"/>
              <a:t>increase</a:t>
            </a:r>
            <a:r>
              <a:rPr lang="it-IT" sz="2800"/>
              <a:t> </a:t>
            </a:r>
            <a:r>
              <a:rPr lang="it-IT" sz="2800" b="1" err="1"/>
              <a:t>p</a:t>
            </a:r>
            <a:r>
              <a:rPr lang="it-IT" sz="2800" b="1"/>
              <a:t> </a:t>
            </a:r>
            <a:r>
              <a:rPr lang="it-IT" sz="2800"/>
              <a:t>minutes or </a:t>
            </a:r>
            <a:r>
              <a:rPr lang="it-IT" sz="2800" err="1"/>
              <a:t>less</a:t>
            </a:r>
            <a:r>
              <a:rPr lang="it-IT" sz="2800"/>
              <a:t>).</a:t>
            </a:r>
            <a:br>
              <a:rPr lang="it-IT" sz="2800"/>
            </a:br>
            <a:endParaRPr lang="it-IT" sz="2800"/>
          </a:p>
          <a:p>
            <a:pPr lvl="0" defTabSz="914400">
              <a:defRPr/>
            </a:pPr>
            <a:r>
              <a:rPr lang="it-IT" sz="2800" b="1" err="1"/>
              <a:t>Th</a:t>
            </a:r>
            <a:r>
              <a:rPr lang="it-IT" sz="2800" b="1"/>
              <a:t> </a:t>
            </a:r>
            <a:r>
              <a:rPr lang="it-IT" sz="2800"/>
              <a:t>set to 100%</a:t>
            </a:r>
          </a:p>
          <a:p>
            <a:pPr lvl="0" defTabSz="914400">
              <a:defRPr/>
            </a:pPr>
            <a:r>
              <a:rPr lang="it-IT" sz="2800" b="1" err="1"/>
              <a:t>p</a:t>
            </a:r>
            <a:r>
              <a:rPr lang="it-IT" sz="2800" b="1"/>
              <a:t> </a:t>
            </a:r>
            <a:r>
              <a:rPr lang="it-IT" sz="2800"/>
              <a:t>set to 5 minutes </a:t>
            </a:r>
          </a:p>
          <a:p>
            <a:pPr lvl="0" defTabSz="914400">
              <a:defRPr/>
            </a:pPr>
            <a:endParaRPr lang="it-IT" sz="2800"/>
          </a:p>
          <a:p>
            <a:pPr lvl="0" defTabSz="914400">
              <a:defRPr/>
            </a:pPr>
            <a:endParaRPr lang="it-IT"/>
          </a:p>
          <a:p>
            <a:endParaRPr lang="it-ES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BBA6F0E-A3C5-F54D-A127-A3E0B879B02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 </a:t>
            </a:r>
          </a:p>
        </p:txBody>
      </p:sp>
    </p:spTree>
    <p:extLst>
      <p:ext uri="{BB962C8B-B14F-4D97-AF65-F5344CB8AC3E}">
        <p14:creationId xmlns:p14="http://schemas.microsoft.com/office/powerpoint/2010/main" val="2147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41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6D4DBA59-3559-C843-9DAF-9B4B5B4BE720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8E811-804E-5E49-B865-496B011F529D}"/>
              </a:ext>
            </a:extLst>
          </p:cNvPr>
          <p:cNvSpPr txBox="1"/>
          <p:nvPr/>
        </p:nvSpPr>
        <p:spPr>
          <a:xfrm>
            <a:off x="838200" y="1572042"/>
            <a:ext cx="9562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ES" sz="2400" dirty="0"/>
              <a:t>Route Validation Process Performance </a:t>
            </a:r>
          </a:p>
          <a:p>
            <a:endParaRPr lang="it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Python</a:t>
            </a:r>
            <a:r>
              <a:rPr lang="it-IT" sz="2400" dirty="0"/>
              <a:t> single </a:t>
            </a:r>
            <a:r>
              <a:rPr lang="it-IT" sz="2400" dirty="0" err="1"/>
              <a:t>threaded</a:t>
            </a:r>
            <a:r>
              <a:rPr lang="it-IT" sz="2400" dirty="0"/>
              <a:t> code (Intel Core i7- 5600U CPU, 2.60GHz): 1.6 </a:t>
            </a:r>
            <a:r>
              <a:rPr lang="it-IT" sz="2400" dirty="0" err="1"/>
              <a:t>microseconds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625,000 </a:t>
            </a:r>
            <a:r>
              <a:rPr lang="it-IT" sz="2400" dirty="0" err="1"/>
              <a:t>routes</a:t>
            </a:r>
            <a:r>
              <a:rPr lang="it-IT" sz="2400" dirty="0"/>
              <a:t> can be </a:t>
            </a:r>
            <a:r>
              <a:rPr lang="it-IT" sz="2400" dirty="0" err="1"/>
              <a:t>validated</a:t>
            </a:r>
            <a:r>
              <a:rPr lang="it-IT" sz="2400" dirty="0"/>
              <a:t> per </a:t>
            </a:r>
            <a:r>
              <a:rPr lang="it-IT" sz="2400" dirty="0" err="1"/>
              <a:t>second</a:t>
            </a:r>
            <a:r>
              <a:rPr lang="it-IT" sz="2400" dirty="0"/>
              <a:t>. 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During</a:t>
            </a:r>
            <a:r>
              <a:rPr lang="it-IT" sz="2400" dirty="0"/>
              <a:t> 2021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Mean</a:t>
            </a:r>
            <a:r>
              <a:rPr lang="it-IT" sz="2400" dirty="0"/>
              <a:t> </a:t>
            </a:r>
            <a:r>
              <a:rPr lang="it-IT" sz="2400" dirty="0" err="1"/>
              <a:t>number</a:t>
            </a:r>
            <a:r>
              <a:rPr lang="it-IT" sz="2400" dirty="0"/>
              <a:t> of BGP </a:t>
            </a:r>
            <a:r>
              <a:rPr lang="it-IT" sz="2400" dirty="0" err="1"/>
              <a:t>updates</a:t>
            </a:r>
            <a:r>
              <a:rPr lang="it-IT" sz="2400" dirty="0"/>
              <a:t> per </a:t>
            </a:r>
            <a:r>
              <a:rPr lang="it-IT" sz="2400" dirty="0" err="1"/>
              <a:t>day</a:t>
            </a:r>
            <a:r>
              <a:rPr lang="it-IT" sz="2400" dirty="0"/>
              <a:t> 50,000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The full BGP </a:t>
            </a:r>
            <a:r>
              <a:rPr lang="it-IT" sz="2400" dirty="0" err="1"/>
              <a:t>table</a:t>
            </a:r>
            <a:r>
              <a:rPr lang="it-IT" sz="2400" dirty="0"/>
              <a:t> accounts for </a:t>
            </a:r>
            <a:r>
              <a:rPr lang="it-IT" sz="2400" dirty="0" err="1"/>
              <a:t>around</a:t>
            </a:r>
            <a:r>
              <a:rPr lang="it-IT" sz="2400" dirty="0"/>
              <a:t> 900,000 </a:t>
            </a:r>
            <a:r>
              <a:rPr lang="it-IT" sz="2400" dirty="0" err="1"/>
              <a:t>prefixes</a:t>
            </a:r>
            <a:r>
              <a:rPr lang="it-IT" sz="2400" dirty="0"/>
              <a:t> </a:t>
            </a:r>
            <a:endParaRPr lang="it-ES" sz="2400" dirty="0"/>
          </a:p>
        </p:txBody>
      </p:sp>
    </p:spTree>
    <p:extLst>
      <p:ext uri="{BB962C8B-B14F-4D97-AF65-F5344CB8AC3E}">
        <p14:creationId xmlns:p14="http://schemas.microsoft.com/office/powerpoint/2010/main" val="28723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42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386E95-9501-6044-B980-F530958CBA47}"/>
              </a:ext>
            </a:extLst>
          </p:cNvPr>
          <p:cNvSpPr/>
          <p:nvPr/>
        </p:nvSpPr>
        <p:spPr>
          <a:xfrm>
            <a:off x="838200" y="1922628"/>
            <a:ext cx="106305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Effectiveness</a:t>
            </a:r>
            <a:r>
              <a:rPr lang="it-IT" sz="2800" dirty="0"/>
              <a:t> of </a:t>
            </a:r>
            <a:r>
              <a:rPr lang="it-IT" sz="2800" dirty="0" err="1"/>
              <a:t>mitgation</a:t>
            </a:r>
            <a:r>
              <a:rPr lang="it-IT" sz="28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Fast </a:t>
            </a:r>
            <a:r>
              <a:rPr lang="it-IT" sz="2800" dirty="0" err="1"/>
              <a:t>mitigation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Self-</a:t>
            </a:r>
            <a:r>
              <a:rPr lang="it-IT" sz="2800" dirty="0" err="1"/>
              <a:t>managed</a:t>
            </a:r>
            <a:r>
              <a:rPr lang="it-IT" sz="2800" dirty="0"/>
              <a:t>/</a:t>
            </a:r>
            <a:r>
              <a:rPr lang="it-IT" sz="2800" dirty="0" err="1"/>
              <a:t>operated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Ease</a:t>
            </a:r>
            <a:r>
              <a:rPr lang="it-IT" sz="2800" dirty="0"/>
              <a:t> of </a:t>
            </a:r>
            <a:r>
              <a:rPr lang="it-IT" sz="2800" dirty="0" err="1"/>
              <a:t>operating</a:t>
            </a:r>
            <a:r>
              <a:rPr lang="it-IT" sz="2800" dirty="0"/>
              <a:t>/</a:t>
            </a:r>
            <a:r>
              <a:rPr lang="it-IT" sz="2800" dirty="0" err="1"/>
              <a:t>troubleshooting</a:t>
            </a:r>
            <a:r>
              <a:rPr lang="it-IT" sz="2800" dirty="0"/>
              <a:t>.</a:t>
            </a:r>
          </a:p>
          <a:p>
            <a:pPr lvl="1"/>
            <a:endParaRPr lang="it-IT" sz="2800" dirty="0"/>
          </a:p>
          <a:p>
            <a:endParaRPr lang="it-IT" sz="2800" dirty="0"/>
          </a:p>
          <a:p>
            <a:endParaRPr lang="it-IT" sz="28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D4DBA59-3559-C843-9DAF-9B4B5B4BE720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</p:spTree>
    <p:extLst>
      <p:ext uri="{BB962C8B-B14F-4D97-AF65-F5344CB8AC3E}">
        <p14:creationId xmlns:p14="http://schemas.microsoft.com/office/powerpoint/2010/main" val="260207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43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Outiline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6B83106-724D-8349-AA46-7C83C9C2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InBlock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InBlockIPv6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Proof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endParaRPr lang="it-IT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InBlockIPv4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Proof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IRB &amp; ASIRIA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Internet Routing </a:t>
            </a:r>
            <a:r>
              <a:rPr lang="it-IT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  <a:endParaRPr lang="it-IT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Autonomous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System Internet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Registry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Inference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Authorization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it-IT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i="1" dirty="0" err="1"/>
              <a:t>Conclusions</a:t>
            </a:r>
            <a:r>
              <a:rPr lang="it-IT" i="1" dirty="0"/>
              <a:t> &amp; future work</a:t>
            </a:r>
          </a:p>
          <a:p>
            <a:pPr marL="514350" indent="-514350">
              <a:buFont typeface="+mj-lt"/>
              <a:buAutoNum type="arabicPeriod"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8531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1" name="Marcador de número de diapositiva 4">
            <a:extLst>
              <a:ext uri="{FF2B5EF4-FFF2-40B4-BE49-F238E27FC236}">
                <a16:creationId xmlns:a16="http://schemas.microsoft.com/office/drawing/2014/main" id="{3DA3AB66-94AA-6840-A626-3A8362D1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44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3628EBA-C420-234E-AE66-1B747E970A78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Conclusions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E8686-B5DB-8349-9A32-65B83E997247}"/>
              </a:ext>
            </a:extLst>
          </p:cNvPr>
          <p:cNvSpPr/>
          <p:nvPr/>
        </p:nvSpPr>
        <p:spPr>
          <a:xfrm>
            <a:off x="723254" y="2099298"/>
            <a:ext cx="1063054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Design and implementation of </a:t>
            </a:r>
            <a:r>
              <a:rPr lang="en-US" sz="2400" dirty="0" err="1"/>
              <a:t>InBlock</a:t>
            </a:r>
            <a:endParaRPr lang="en-US" sz="2400" dirty="0"/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Design and implementation of IRB 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Design and implementation of ASIRIA</a:t>
            </a:r>
          </a:p>
          <a:p>
            <a:pPr lvl="1"/>
            <a:endParaRPr lang="it-IT" sz="2800" dirty="0"/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5792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9137" y="1190141"/>
            <a:ext cx="107103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Stefano Angieri</a:t>
            </a:r>
            <a:r>
              <a:rPr lang="it-IT"/>
              <a:t>, Alberto </a:t>
            </a:r>
            <a:r>
              <a:rPr lang="it-IT" err="1"/>
              <a:t>García-Martínez</a:t>
            </a:r>
            <a:r>
              <a:rPr lang="it-IT"/>
              <a:t>, </a:t>
            </a:r>
            <a:r>
              <a:rPr lang="it-IT" err="1"/>
              <a:t>Bingyang</a:t>
            </a:r>
            <a:r>
              <a:rPr lang="it-IT"/>
              <a:t> </a:t>
            </a:r>
            <a:r>
              <a:rPr lang="it-IT" err="1"/>
              <a:t>Liu</a:t>
            </a:r>
            <a:r>
              <a:rPr lang="it-IT"/>
              <a:t>, </a:t>
            </a:r>
            <a:r>
              <a:rPr lang="it-IT" err="1"/>
              <a:t>Zhiwei</a:t>
            </a:r>
            <a:r>
              <a:rPr lang="it-IT"/>
              <a:t> </a:t>
            </a:r>
            <a:r>
              <a:rPr lang="it-IT" err="1"/>
              <a:t>Yan</a:t>
            </a:r>
            <a:r>
              <a:rPr lang="it-IT"/>
              <a:t>, Chuang </a:t>
            </a:r>
            <a:r>
              <a:rPr lang="it-IT" err="1"/>
              <a:t>Wang</a:t>
            </a:r>
            <a:r>
              <a:rPr lang="it-IT"/>
              <a:t> and Marcelo Bagnulo, "A Distributed </a:t>
            </a:r>
            <a:r>
              <a:rPr lang="it-IT" err="1"/>
              <a:t>Autonomous</a:t>
            </a:r>
            <a:r>
              <a:rPr lang="it-IT"/>
              <a:t> Organization for Internet </a:t>
            </a:r>
            <a:r>
              <a:rPr lang="it-IT" err="1"/>
              <a:t>Address</a:t>
            </a:r>
            <a:r>
              <a:rPr lang="it-IT"/>
              <a:t> Management», in </a:t>
            </a:r>
            <a:r>
              <a:rPr lang="it-IT" b="1" i="1"/>
              <a:t>IEEE </a:t>
            </a:r>
            <a:r>
              <a:rPr lang="it-IT" b="1" i="1" err="1"/>
              <a:t>Transactions</a:t>
            </a:r>
            <a:r>
              <a:rPr lang="it-IT" b="1" i="1"/>
              <a:t> on </a:t>
            </a:r>
            <a:r>
              <a:rPr lang="it-IT" b="1" i="1" err="1"/>
              <a:t>Engineering</a:t>
            </a:r>
            <a:r>
              <a:rPr lang="it-IT" b="1" i="1"/>
              <a:t> Management, vol. 67, no. 4, pp. 1459–1475, 2020</a:t>
            </a:r>
            <a:r>
              <a:rPr lang="it-IT" b="1"/>
              <a:t>. </a:t>
            </a:r>
            <a:endParaRPr lang="it-IT" sz="28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9137" y="2353438"/>
            <a:ext cx="1042841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Alberto </a:t>
            </a:r>
            <a:r>
              <a:rPr lang="it-IT" err="1"/>
              <a:t>García-Martínez</a:t>
            </a:r>
            <a:r>
              <a:rPr lang="it-IT"/>
              <a:t>, </a:t>
            </a:r>
            <a:r>
              <a:rPr lang="it-IT" b="1"/>
              <a:t>Stefano Angieri</a:t>
            </a:r>
            <a:r>
              <a:rPr lang="it-IT"/>
              <a:t>, </a:t>
            </a:r>
            <a:r>
              <a:rPr lang="it-IT" err="1"/>
              <a:t>Bingyang</a:t>
            </a:r>
            <a:r>
              <a:rPr lang="it-IT"/>
              <a:t> </a:t>
            </a:r>
            <a:r>
              <a:rPr lang="it-IT" err="1"/>
              <a:t>Liu</a:t>
            </a:r>
            <a:r>
              <a:rPr lang="it-IT"/>
              <a:t>, </a:t>
            </a:r>
            <a:r>
              <a:rPr lang="it-IT" err="1"/>
              <a:t>Fei</a:t>
            </a:r>
            <a:r>
              <a:rPr lang="it-IT"/>
              <a:t> Yang and Marcelo Bagnulo, </a:t>
            </a:r>
          </a:p>
          <a:p>
            <a:r>
              <a:rPr lang="it-IT"/>
              <a:t>"Design and </a:t>
            </a:r>
            <a:r>
              <a:rPr lang="it-IT" err="1"/>
              <a:t>Implementation</a:t>
            </a:r>
            <a:r>
              <a:rPr lang="it-IT"/>
              <a:t> of </a:t>
            </a:r>
            <a:r>
              <a:rPr lang="it-IT" err="1"/>
              <a:t>InBlock</a:t>
            </a:r>
            <a:r>
              <a:rPr lang="it-IT"/>
              <a:t>—A Distributed IP </a:t>
            </a:r>
            <a:r>
              <a:rPr lang="it-IT" err="1"/>
              <a:t>Address</a:t>
            </a:r>
            <a:r>
              <a:rPr lang="it-IT"/>
              <a:t> </a:t>
            </a:r>
            <a:r>
              <a:rPr lang="it-IT" err="1"/>
              <a:t>Registration</a:t>
            </a:r>
            <a:r>
              <a:rPr lang="it-IT"/>
              <a:t> System", </a:t>
            </a:r>
            <a:r>
              <a:rPr lang="it-IT" b="1"/>
              <a:t>in </a:t>
            </a:r>
            <a:r>
              <a:rPr lang="it-IT" b="1" i="1"/>
              <a:t>IEEE Systems Journal, vol. 15, no. 3, pp. 3528–3539, 2021</a:t>
            </a:r>
            <a:r>
              <a:rPr lang="it-IT" b="1"/>
              <a:t>. </a:t>
            </a:r>
            <a:endParaRPr lang="it-IT" sz="2800" b="1"/>
          </a:p>
          <a:p>
            <a:endParaRPr lang="it-IT" sz="2800"/>
          </a:p>
        </p:txBody>
      </p:sp>
      <p:sp>
        <p:nvSpPr>
          <p:cNvPr id="9" name="CuadroTexto 8"/>
          <p:cNvSpPr txBox="1"/>
          <p:nvPr/>
        </p:nvSpPr>
        <p:spPr>
          <a:xfrm>
            <a:off x="559137" y="3444778"/>
            <a:ext cx="112489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it-IT" b="1"/>
              <a:t>Stefano Angieri</a:t>
            </a:r>
            <a:r>
              <a:rPr lang="it-IT"/>
              <a:t>, Marcelo Bagnulo, Alberto </a:t>
            </a:r>
            <a:r>
              <a:rPr lang="it-IT" err="1"/>
              <a:t>García-Martínez</a:t>
            </a:r>
            <a:r>
              <a:rPr lang="it-IT"/>
              <a:t>, </a:t>
            </a:r>
            <a:r>
              <a:rPr lang="it-IT" err="1"/>
              <a:t>Bingyang</a:t>
            </a:r>
            <a:r>
              <a:rPr lang="it-IT"/>
              <a:t> </a:t>
            </a:r>
            <a:r>
              <a:rPr lang="it-IT" err="1"/>
              <a:t>Liu</a:t>
            </a:r>
            <a:r>
              <a:rPr lang="it-IT"/>
              <a:t> and </a:t>
            </a:r>
            <a:r>
              <a:rPr lang="it-IT" err="1"/>
              <a:t>XinPeng</a:t>
            </a:r>
            <a:r>
              <a:rPr lang="it-IT"/>
              <a:t> </a:t>
            </a:r>
            <a:r>
              <a:rPr lang="it-IT" err="1"/>
              <a:t>Wei</a:t>
            </a:r>
            <a:r>
              <a:rPr lang="it-IT"/>
              <a:t>, </a:t>
            </a:r>
          </a:p>
          <a:p>
            <a:pPr defTabSz="914400">
              <a:defRPr/>
            </a:pPr>
            <a:r>
              <a:rPr lang="it-IT"/>
              <a:t>"InBlock4: </a:t>
            </a:r>
            <a:r>
              <a:rPr lang="it-IT" err="1"/>
              <a:t>Blockchain-based</a:t>
            </a:r>
            <a:r>
              <a:rPr lang="it-IT"/>
              <a:t> </a:t>
            </a:r>
            <a:r>
              <a:rPr lang="it-IT" err="1"/>
              <a:t>Route</a:t>
            </a:r>
            <a:r>
              <a:rPr lang="it-IT"/>
              <a:t> </a:t>
            </a:r>
            <a:r>
              <a:rPr lang="it-IT" err="1"/>
              <a:t>Origin</a:t>
            </a:r>
            <a:r>
              <a:rPr lang="it-IT"/>
              <a:t> </a:t>
            </a:r>
            <a:r>
              <a:rPr lang="it-IT" err="1"/>
              <a:t>Validation</a:t>
            </a:r>
            <a:r>
              <a:rPr lang="it-IT"/>
              <a:t>", in </a:t>
            </a:r>
            <a:r>
              <a:rPr lang="it-IT" b="1" i="1"/>
              <a:t>IEEE INFOCOM 2020 - IEEE Conference on Computer Communications Workshops (INFOCOM WKSHPS), 2020, pp. 291–296 </a:t>
            </a:r>
            <a:endParaRPr lang="it-IT" sz="28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arcador de número de diapositiva 4">
            <a:extLst>
              <a:ext uri="{FF2B5EF4-FFF2-40B4-BE49-F238E27FC236}">
                <a16:creationId xmlns:a16="http://schemas.microsoft.com/office/drawing/2014/main" id="{E4CB4C90-F130-1543-8473-015DF4FC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45</a:t>
            </a:fld>
            <a:endParaRPr lang="en-GB"/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506D1139-AFC4-6C46-A5C1-B9F0049B42B7}"/>
              </a:ext>
            </a:extLst>
          </p:cNvPr>
          <p:cNvSpPr txBox="1"/>
          <p:nvPr/>
        </p:nvSpPr>
        <p:spPr>
          <a:xfrm>
            <a:off x="643411" y="4686286"/>
            <a:ext cx="1071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/steang91/</a:t>
            </a:r>
            <a:r>
              <a:rPr lang="it-IT" dirty="0" err="1"/>
              <a:t>InBlock_Code</a:t>
            </a:r>
            <a:r>
              <a:rPr lang="it-IT" dirty="0"/>
              <a:t>/</a:t>
            </a:r>
            <a:r>
              <a:rPr lang="it-IT" dirty="0" err="1"/>
              <a:t>tree</a:t>
            </a:r>
            <a:r>
              <a:rPr lang="it-IT" dirty="0"/>
              <a:t>/IPv6</a:t>
            </a:r>
            <a:endParaRPr kumimoji="0" lang="it-IT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D011D48-41EB-B146-A5AD-CB70101711B0}"/>
              </a:ext>
            </a:extLst>
          </p:cNvPr>
          <p:cNvSpPr/>
          <p:nvPr/>
        </p:nvSpPr>
        <p:spPr>
          <a:xfrm>
            <a:off x="643411" y="5132461"/>
            <a:ext cx="523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/steang91/</a:t>
            </a:r>
            <a:r>
              <a:rPr lang="it-IT" dirty="0" err="1"/>
              <a:t>InBlock_Code</a:t>
            </a:r>
            <a:r>
              <a:rPr lang="it-IT" dirty="0"/>
              <a:t>/</a:t>
            </a:r>
            <a:r>
              <a:rPr lang="it-IT" dirty="0" err="1"/>
              <a:t>tree</a:t>
            </a:r>
            <a:r>
              <a:rPr lang="it-IT" dirty="0"/>
              <a:t>/IPv4</a:t>
            </a:r>
            <a:endParaRPr lang="it-IT" sz="280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F4365579-AEEE-ED44-A05D-9D942F4EDB8E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Output: Publications &amp; Open-source</a:t>
            </a:r>
          </a:p>
        </p:txBody>
      </p:sp>
    </p:spTree>
    <p:extLst>
      <p:ext uri="{BB962C8B-B14F-4D97-AF65-F5344CB8AC3E}">
        <p14:creationId xmlns:p14="http://schemas.microsoft.com/office/powerpoint/2010/main" val="12790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4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1" name="Marcador de número de diapositiva 4">
            <a:extLst>
              <a:ext uri="{FF2B5EF4-FFF2-40B4-BE49-F238E27FC236}">
                <a16:creationId xmlns:a16="http://schemas.microsoft.com/office/drawing/2014/main" id="{E4CB4C90-F130-1543-8473-015DF4FC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46</a:t>
            </a:fld>
            <a:endParaRPr lang="en-GB"/>
          </a:p>
        </p:txBody>
      </p:sp>
      <p:sp>
        <p:nvSpPr>
          <p:cNvPr id="17" name="CuadroTexto 4">
            <a:extLst>
              <a:ext uri="{FF2B5EF4-FFF2-40B4-BE49-F238E27FC236}">
                <a16:creationId xmlns:a16="http://schemas.microsoft.com/office/drawing/2014/main" id="{35A4E10C-E4D2-C547-A14E-3BA4D4EC1A51}"/>
              </a:ext>
            </a:extLst>
          </p:cNvPr>
          <p:cNvSpPr txBox="1"/>
          <p:nvPr/>
        </p:nvSpPr>
        <p:spPr>
          <a:xfrm>
            <a:off x="643411" y="1441781"/>
            <a:ext cx="10710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Stefano Angieri</a:t>
            </a:r>
            <a:r>
              <a:rPr lang="it-IT" dirty="0"/>
              <a:t>, Marcelo Bagnulo, Alberto </a:t>
            </a:r>
            <a:r>
              <a:rPr lang="it-IT" dirty="0" err="1"/>
              <a:t>García-Martínez</a:t>
            </a:r>
            <a:r>
              <a:rPr lang="it-IT" dirty="0"/>
              <a:t>, "Internet Routing </a:t>
            </a:r>
            <a:r>
              <a:rPr lang="it-IT" dirty="0" err="1"/>
              <a:t>Blockchain</a:t>
            </a:r>
            <a:r>
              <a:rPr lang="it-IT" dirty="0"/>
              <a:t>: an </a:t>
            </a:r>
            <a:r>
              <a:rPr lang="it-IT" dirty="0" err="1"/>
              <a:t>Hyperledger</a:t>
            </a:r>
            <a:r>
              <a:rPr lang="it-IT" dirty="0"/>
              <a:t> </a:t>
            </a:r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</a:t>
            </a:r>
            <a:r>
              <a:rPr lang="it-IT" dirty="0" err="1"/>
              <a:t>blockchain</a:t>
            </a:r>
            <a:r>
              <a:rPr lang="it-IT" dirty="0"/>
              <a:t> for Internet Routing </a:t>
            </a:r>
            <a:r>
              <a:rPr lang="it-IT" dirty="0" err="1"/>
              <a:t>Registries</a:t>
            </a:r>
            <a:r>
              <a:rPr lang="it-IT" dirty="0"/>
              <a:t>". </a:t>
            </a:r>
            <a:r>
              <a:rPr lang="it-IT" dirty="0" err="1"/>
              <a:t>This</a:t>
            </a:r>
            <a:r>
              <a:rPr lang="it-IT" dirty="0"/>
              <a:t> work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submitted</a:t>
            </a:r>
            <a:r>
              <a:rPr lang="it-IT" dirty="0"/>
              <a:t> for </a:t>
            </a:r>
            <a:r>
              <a:rPr lang="it-IT" dirty="0" err="1"/>
              <a:t>publication</a:t>
            </a:r>
            <a:r>
              <a:rPr lang="it-I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7">
            <a:extLst>
              <a:ext uri="{FF2B5EF4-FFF2-40B4-BE49-F238E27FC236}">
                <a16:creationId xmlns:a16="http://schemas.microsoft.com/office/drawing/2014/main" id="{FF9D7160-AD91-5B44-9A2D-C94F7B4BD2BB}"/>
              </a:ext>
            </a:extLst>
          </p:cNvPr>
          <p:cNvSpPr txBox="1"/>
          <p:nvPr/>
        </p:nvSpPr>
        <p:spPr>
          <a:xfrm>
            <a:off x="640474" y="2395058"/>
            <a:ext cx="10428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Marcelo Bagnulo, Alberto </a:t>
            </a:r>
            <a:r>
              <a:rPr lang="it-IT" dirty="0" err="1"/>
              <a:t>García-Martínez</a:t>
            </a:r>
            <a:r>
              <a:rPr lang="it-IT" dirty="0"/>
              <a:t>, </a:t>
            </a:r>
            <a:r>
              <a:rPr lang="it-IT" b="1" dirty="0"/>
              <a:t>Stefano Angieri</a:t>
            </a:r>
            <a:r>
              <a:rPr lang="it-IT" dirty="0"/>
              <a:t>, Andra </a:t>
            </a:r>
            <a:r>
              <a:rPr lang="it-IT" dirty="0" err="1"/>
              <a:t>Lutu</a:t>
            </a:r>
            <a:r>
              <a:rPr lang="it-IT" dirty="0"/>
              <a:t> and </a:t>
            </a:r>
            <a:r>
              <a:rPr lang="it-IT" dirty="0" err="1"/>
              <a:t>Jinze</a:t>
            </a:r>
            <a:r>
              <a:rPr lang="it-IT" dirty="0"/>
              <a:t> Yang, "</a:t>
            </a:r>
            <a:r>
              <a:rPr lang="it-IT" dirty="0" err="1"/>
              <a:t>Practicable</a:t>
            </a:r>
            <a:r>
              <a:rPr lang="it-IT" dirty="0"/>
              <a:t>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leak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and </a:t>
            </a:r>
            <a:r>
              <a:rPr lang="it-IT" dirty="0" err="1"/>
              <a:t>prevention</a:t>
            </a:r>
            <a:r>
              <a:rPr lang="it-IT" dirty="0"/>
              <a:t> with ASIRIA". </a:t>
            </a:r>
            <a:r>
              <a:rPr lang="it-IT" dirty="0" err="1"/>
              <a:t>This</a:t>
            </a:r>
            <a:r>
              <a:rPr lang="it-IT" dirty="0"/>
              <a:t> work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submitted</a:t>
            </a:r>
            <a:r>
              <a:rPr lang="it-IT" dirty="0"/>
              <a:t> for </a:t>
            </a:r>
            <a:r>
              <a:rPr lang="it-IT" dirty="0" err="1"/>
              <a:t>publication</a:t>
            </a:r>
            <a:r>
              <a:rPr lang="it-IT" dirty="0"/>
              <a:t>. </a:t>
            </a:r>
          </a:p>
          <a:p>
            <a:endParaRPr lang="it-IT" sz="2800" dirty="0"/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A5BCC1FF-392F-2043-88DF-34D7F6B35575}"/>
              </a:ext>
            </a:extLst>
          </p:cNvPr>
          <p:cNvSpPr txBox="1"/>
          <p:nvPr/>
        </p:nvSpPr>
        <p:spPr>
          <a:xfrm>
            <a:off x="643411" y="3642128"/>
            <a:ext cx="1071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/steang91/</a:t>
            </a:r>
            <a:r>
              <a:rPr lang="it-IT" dirty="0" err="1"/>
              <a:t>HyperledgerFabric_RouteLeaks</a:t>
            </a:r>
            <a:endParaRPr kumimoji="0" lang="it-IT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E764F156-FB9A-E74B-B39F-7A9C15DEFC89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Output: </a:t>
            </a:r>
            <a:r>
              <a:rPr lang="it-IT" sz="3200" dirty="0" err="1">
                <a:solidFill>
                  <a:schemeClr val="bg1"/>
                </a:solidFill>
              </a:rPr>
              <a:t>Submissions</a:t>
            </a:r>
            <a:r>
              <a:rPr lang="it-IT" sz="3200" dirty="0">
                <a:solidFill>
                  <a:schemeClr val="bg1"/>
                </a:solidFill>
              </a:rPr>
              <a:t> &amp; Open-source</a:t>
            </a:r>
          </a:p>
        </p:txBody>
      </p:sp>
    </p:spTree>
    <p:extLst>
      <p:ext uri="{BB962C8B-B14F-4D97-AF65-F5344CB8AC3E}">
        <p14:creationId xmlns:p14="http://schemas.microsoft.com/office/powerpoint/2010/main" val="23404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Extend</a:t>
            </a:r>
            <a:r>
              <a:rPr lang="it-IT" sz="2400" dirty="0"/>
              <a:t> ASIRIA </a:t>
            </a:r>
            <a:r>
              <a:rPr lang="it-IT" sz="2400" dirty="0" err="1"/>
              <a:t>using</a:t>
            </a:r>
            <a:r>
              <a:rPr lang="it-IT" sz="2400" dirty="0"/>
              <a:t> Machine Learning (ML) </a:t>
            </a:r>
            <a:r>
              <a:rPr lang="it-IT" sz="2400" dirty="0" err="1"/>
              <a:t>algorithms</a:t>
            </a:r>
            <a:r>
              <a:rPr lang="it-IT" sz="2400" dirty="0"/>
              <a:t> to </a:t>
            </a:r>
            <a:r>
              <a:rPr lang="it-IT" sz="2400" dirty="0" err="1"/>
              <a:t>detect</a:t>
            </a:r>
            <a:r>
              <a:rPr lang="it-IT" sz="2400" dirty="0"/>
              <a:t> </a:t>
            </a:r>
            <a:r>
              <a:rPr lang="it-IT" sz="2400" dirty="0" err="1"/>
              <a:t>leaks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the </a:t>
            </a:r>
            <a:r>
              <a:rPr lang="it-IT" sz="2400" dirty="0" err="1"/>
              <a:t>partial</a:t>
            </a:r>
            <a:r>
              <a:rPr lang="it-IT" sz="2400" dirty="0"/>
              <a:t> information </a:t>
            </a:r>
            <a:r>
              <a:rPr lang="it-IT" sz="2400" dirty="0" err="1"/>
              <a:t>present</a:t>
            </a:r>
            <a:r>
              <a:rPr lang="it-IT" sz="2400" dirty="0"/>
              <a:t> in the IRR. 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«</a:t>
            </a:r>
            <a:r>
              <a:rPr lang="it-IT" sz="2400" i="1" dirty="0" err="1"/>
              <a:t>Unstoppable</a:t>
            </a:r>
            <a:r>
              <a:rPr lang="it-IT" sz="2400" i="1" dirty="0"/>
              <a:t> </a:t>
            </a:r>
            <a:r>
              <a:rPr lang="it-IT" sz="2400" i="1" dirty="0" err="1"/>
              <a:t>Domains</a:t>
            </a:r>
            <a:r>
              <a:rPr lang="it-IT" sz="2400" i="1" dirty="0"/>
              <a:t>» [</a:t>
            </a:r>
            <a:r>
              <a:rPr lang="it-IT" sz="2400" i="1" dirty="0" err="1"/>
              <a:t>Jun</a:t>
            </a:r>
            <a:r>
              <a:rPr lang="it-IT" sz="2400" i="1" dirty="0"/>
              <a:t> 2020]</a:t>
            </a:r>
          </a:p>
          <a:p>
            <a:endParaRPr lang="it-IT" sz="2400" dirty="0"/>
          </a:p>
          <a:p>
            <a:r>
              <a:rPr lang="it-IT" sz="2400" dirty="0" err="1"/>
              <a:t>InBlock</a:t>
            </a:r>
            <a:r>
              <a:rPr lang="it-IT" sz="2400" dirty="0"/>
              <a:t> NFT Marketplace </a:t>
            </a:r>
          </a:p>
          <a:p>
            <a:endParaRPr lang="it-IT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47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2002439B-CBC1-7D43-B662-FD761CF00F36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87637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0" y="2157157"/>
            <a:ext cx="10817646" cy="4351338"/>
          </a:xfrm>
        </p:spPr>
        <p:txBody>
          <a:bodyPr>
            <a:normAutofit/>
          </a:bodyPr>
          <a:lstStyle/>
          <a:p>
            <a:r>
              <a:rPr lang="it-IT" sz="2400" dirty="0" err="1"/>
              <a:t>yearly</a:t>
            </a:r>
            <a:r>
              <a:rPr lang="it-IT" sz="2400" dirty="0"/>
              <a:t> </a:t>
            </a:r>
            <a:r>
              <a:rPr lang="it-IT" sz="2400" dirty="0" err="1"/>
              <a:t>fee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enough</a:t>
            </a:r>
            <a:r>
              <a:rPr lang="it-IT" sz="2400" dirty="0"/>
              <a:t> to </a:t>
            </a:r>
            <a:r>
              <a:rPr lang="it-IT" sz="2400" dirty="0" err="1"/>
              <a:t>deter</a:t>
            </a:r>
            <a:r>
              <a:rPr lang="it-IT" sz="2400" dirty="0"/>
              <a:t> </a:t>
            </a:r>
            <a:r>
              <a:rPr lang="it-IT" sz="2400" dirty="0" err="1"/>
              <a:t>stockpiling</a:t>
            </a:r>
            <a:r>
              <a:rPr lang="it-IT" sz="2400" dirty="0"/>
              <a:t> </a:t>
            </a:r>
          </a:p>
          <a:p>
            <a:r>
              <a:rPr lang="it-IT" sz="2400" dirty="0" err="1"/>
              <a:t>addresses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from the </a:t>
            </a:r>
            <a:r>
              <a:rPr lang="it-IT" sz="2400" dirty="0" err="1"/>
              <a:t>InBlock</a:t>
            </a:r>
            <a:r>
              <a:rPr lang="it-IT" sz="2400" dirty="0"/>
              <a:t> are </a:t>
            </a:r>
            <a:r>
              <a:rPr lang="it-IT" sz="2400" dirty="0" err="1"/>
              <a:t>actually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the Internet. </a:t>
            </a:r>
          </a:p>
          <a:p>
            <a:r>
              <a:rPr lang="it-IT" sz="2400" dirty="0"/>
              <a:t>extra </a:t>
            </a:r>
            <a:r>
              <a:rPr lang="it-IT" sz="2400" dirty="0" err="1"/>
              <a:t>deaggregation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. </a:t>
            </a:r>
          </a:p>
          <a:p>
            <a:r>
              <a:rPr lang="it-IT" sz="2400" dirty="0"/>
              <a:t>a </a:t>
            </a:r>
            <a:r>
              <a:rPr lang="it-IT" sz="2400" dirty="0" err="1"/>
              <a:t>secondary</a:t>
            </a:r>
            <a:r>
              <a:rPr lang="it-IT" sz="2400" dirty="0"/>
              <a:t> market of </a:t>
            </a:r>
            <a:r>
              <a:rPr lang="it-IT" sz="2400" dirty="0" err="1"/>
              <a:t>addresses</a:t>
            </a:r>
            <a:r>
              <a:rPr lang="it-IT" sz="2400" dirty="0"/>
              <a:t> </a:t>
            </a:r>
            <a:r>
              <a:rPr lang="it-IT" sz="2400" dirty="0" err="1"/>
              <a:t>emerges</a:t>
            </a:r>
            <a:r>
              <a:rPr lang="it-IT" sz="2400" dirty="0"/>
              <a:t>. </a:t>
            </a:r>
          </a:p>
          <a:p>
            <a:r>
              <a:rPr lang="it-IT" sz="2400" dirty="0" err="1"/>
              <a:t>contact</a:t>
            </a:r>
            <a:r>
              <a:rPr lang="it-IT" sz="2400" dirty="0"/>
              <a:t> information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completed</a:t>
            </a:r>
            <a:r>
              <a:rPr lang="it-IT" sz="2400" dirty="0"/>
              <a:t> and </a:t>
            </a:r>
            <a:r>
              <a:rPr lang="it-IT" sz="2400" dirty="0" err="1"/>
              <a:t>updated</a:t>
            </a:r>
            <a:r>
              <a:rPr lang="it-IT" sz="2400" dirty="0"/>
              <a:t> </a:t>
            </a:r>
          </a:p>
          <a:p>
            <a:r>
              <a:rPr lang="it-IT" sz="2400" dirty="0" err="1"/>
              <a:t>changes</a:t>
            </a:r>
            <a:r>
              <a:rPr lang="it-IT" sz="2400" dirty="0"/>
              <a:t> in </a:t>
            </a:r>
            <a:r>
              <a:rPr lang="it-IT" sz="2400" dirty="0" err="1"/>
              <a:t>Ethereum</a:t>
            </a:r>
            <a:r>
              <a:rPr lang="it-IT" sz="2400" dirty="0"/>
              <a:t> </a:t>
            </a:r>
            <a:r>
              <a:rPr lang="it-IT" sz="2400" dirty="0" err="1"/>
              <a:t>affect</a:t>
            </a:r>
            <a:r>
              <a:rPr lang="it-IT" sz="2400" dirty="0"/>
              <a:t> the </a:t>
            </a:r>
            <a:r>
              <a:rPr lang="it-IT" sz="2400" dirty="0" err="1"/>
              <a:t>InBlock</a:t>
            </a:r>
            <a:r>
              <a:rPr lang="it-IT" sz="2400" dirty="0"/>
              <a:t> service </a:t>
            </a:r>
          </a:p>
          <a:p>
            <a:endParaRPr lang="it-IT" sz="2400" dirty="0"/>
          </a:p>
          <a:p>
            <a:r>
              <a:rPr lang="it-IT" sz="2400" dirty="0"/>
              <a:t>Pool of </a:t>
            </a:r>
            <a:r>
              <a:rPr lang="it-IT" sz="2400" dirty="0" err="1"/>
              <a:t>globally</a:t>
            </a:r>
            <a:r>
              <a:rPr lang="it-IT" sz="2400" dirty="0"/>
              <a:t> </a:t>
            </a:r>
            <a:r>
              <a:rPr lang="it-IT" sz="2400" dirty="0" err="1"/>
              <a:t>unique</a:t>
            </a:r>
            <a:r>
              <a:rPr lang="it-IT" sz="2400" dirty="0"/>
              <a:t> </a:t>
            </a:r>
            <a:r>
              <a:rPr lang="it-IT" sz="2400" dirty="0" err="1"/>
              <a:t>addresses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needed</a:t>
            </a:r>
            <a:r>
              <a:rPr lang="it-IT" sz="2400" dirty="0"/>
              <a:t>:  IETF, IANA, RIR, NIR </a:t>
            </a:r>
          </a:p>
          <a:p>
            <a:endParaRPr lang="it-IT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3B467DCB-8445-3F49-92BD-693D79880036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Future work : </a:t>
            </a: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Experiment </a:t>
            </a:r>
          </a:p>
        </p:txBody>
      </p:sp>
    </p:spTree>
    <p:extLst>
      <p:ext uri="{BB962C8B-B14F-4D97-AF65-F5344CB8AC3E}">
        <p14:creationId xmlns:p14="http://schemas.microsoft.com/office/powerpoint/2010/main" val="5093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CB23B4-8749-4089-AB53-40644953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49</a:t>
            </a:fld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CFFDB6-0D86-464F-9F1B-FA66C6AD358C}"/>
              </a:ext>
            </a:extLst>
          </p:cNvPr>
          <p:cNvSpPr txBox="1"/>
          <p:nvPr/>
        </p:nvSpPr>
        <p:spPr>
          <a:xfrm>
            <a:off x="133927" y="2767280"/>
            <a:ext cx="11924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Thanks for your attention!</a:t>
            </a:r>
            <a:endParaRPr lang="en-US" sz="8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27CD473-E8FA-5840-BBC8-9E170B2B7F5E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Thanks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9" name="Imagen 3">
            <a:extLst>
              <a:ext uri="{FF2B5EF4-FFF2-40B4-BE49-F238E27FC236}">
                <a16:creationId xmlns:a16="http://schemas.microsoft.com/office/drawing/2014/main" id="{93150975-C145-A64F-A716-BC07FC812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Blockchains</a:t>
            </a:r>
            <a:r>
              <a:rPr lang="it-IT" sz="3200" dirty="0">
                <a:solidFill>
                  <a:schemeClr val="bg1"/>
                </a:solidFill>
              </a:rPr>
              <a:t> in </a:t>
            </a:r>
            <a:r>
              <a:rPr lang="it-IT" sz="3200" dirty="0" err="1">
                <a:solidFill>
                  <a:schemeClr val="bg1"/>
                </a:solidFill>
              </a:rPr>
              <a:t>scientific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research</a:t>
            </a:r>
            <a:r>
              <a:rPr lang="it-IT" sz="32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21" name="CuadroTexto 6">
            <a:extLst>
              <a:ext uri="{FF2B5EF4-FFF2-40B4-BE49-F238E27FC236}">
                <a16:creationId xmlns:a16="http://schemas.microsoft.com/office/drawing/2014/main" id="{F01AB7C5-0D51-CB43-A3ED-BC6B04239A6D}"/>
              </a:ext>
            </a:extLst>
          </p:cNvPr>
          <p:cNvSpPr txBox="1"/>
          <p:nvPr/>
        </p:nvSpPr>
        <p:spPr>
          <a:xfrm>
            <a:off x="838200" y="3963897"/>
            <a:ext cx="9446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sz="2400" dirty="0">
                <a:latin typeface="Calibri" panose="020F0502020204030204"/>
              </a:rPr>
              <a:t>«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The Internet Blockchain: A Distributed, Tamper-Resistant Transaction Framework for the Internet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»</a:t>
            </a:r>
            <a:br>
              <a:rPr kumimoji="0" lang="it-I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[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A.Hari2016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]</a:t>
            </a:r>
            <a:b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2F105786-41C0-DD42-818A-634CE630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Citation</a:t>
            </a:r>
            <a:r>
              <a:rPr lang="it-IT" dirty="0"/>
              <a:t>: </a:t>
            </a:r>
          </a:p>
          <a:p>
            <a:pPr marL="742950" lvl="1" indent="-285750"/>
            <a:r>
              <a:rPr lang="it-IT" dirty="0" err="1"/>
              <a:t>Bitcoin</a:t>
            </a:r>
            <a:r>
              <a:rPr lang="it-IT" dirty="0"/>
              <a:t> (2009) : 17918 </a:t>
            </a:r>
          </a:p>
          <a:p>
            <a:pPr marL="742950" lvl="1" indent="-285750"/>
            <a:r>
              <a:rPr lang="it-IT" dirty="0" err="1"/>
              <a:t>Ethereum</a:t>
            </a:r>
            <a:r>
              <a:rPr lang="it-IT" dirty="0"/>
              <a:t> (2014) :  2584</a:t>
            </a:r>
          </a:p>
        </p:txBody>
      </p:sp>
      <p:sp>
        <p:nvSpPr>
          <p:cNvPr id="23" name="CuadroTexto 7">
            <a:extLst>
              <a:ext uri="{FF2B5EF4-FFF2-40B4-BE49-F238E27FC236}">
                <a16:creationId xmlns:a16="http://schemas.microsoft.com/office/drawing/2014/main" id="{15950759-9C5F-554A-8B76-B6D7DDA67063}"/>
              </a:ext>
            </a:extLst>
          </p:cNvPr>
          <p:cNvSpPr txBox="1"/>
          <p:nvPr/>
        </p:nvSpPr>
        <p:spPr>
          <a:xfrm>
            <a:off x="838200" y="3963897"/>
            <a:ext cx="9446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sz="2400" dirty="0">
                <a:latin typeface="Calibri" panose="020F0502020204030204"/>
              </a:rPr>
              <a:t>«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An analysis of the applicability of blockchain to secure IP addresses allocation, delegation and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bindings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» [J.Paillisse2018]</a:t>
            </a:r>
          </a:p>
        </p:txBody>
      </p:sp>
      <p:sp>
        <p:nvSpPr>
          <p:cNvPr id="24" name="CuadroTexto 9">
            <a:extLst>
              <a:ext uri="{FF2B5EF4-FFF2-40B4-BE49-F238E27FC236}">
                <a16:creationId xmlns:a16="http://schemas.microsoft.com/office/drawing/2014/main" id="{E250087C-339C-BE43-A3D4-9B50C29175BB}"/>
              </a:ext>
            </a:extLst>
          </p:cNvPr>
          <p:cNvSpPr txBox="1"/>
          <p:nvPr/>
        </p:nvSpPr>
        <p:spPr>
          <a:xfrm>
            <a:off x="838200" y="3963897"/>
            <a:ext cx="9446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sz="2400" noProof="0" dirty="0">
                <a:latin typeface="Calibri" panose="020F0502020204030204"/>
              </a:rPr>
              <a:t>«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An empirical study of Namecoin and lessons for decentralized </a:t>
            </a:r>
            <a:r>
              <a:rPr kumimoji="0" lang="it-IT" sz="2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namespace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design</a:t>
            </a:r>
            <a:r>
              <a:rPr lang="it-IT" sz="2400" i="1" dirty="0">
                <a:latin typeface="Calibri" panose="020F0502020204030204"/>
              </a:rPr>
              <a:t>»</a:t>
            </a: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[H.Kalodner2015]</a:t>
            </a:r>
          </a:p>
        </p:txBody>
      </p:sp>
    </p:spTree>
    <p:extLst>
      <p:ext uri="{BB962C8B-B14F-4D97-AF65-F5344CB8AC3E}">
        <p14:creationId xmlns:p14="http://schemas.microsoft.com/office/powerpoint/2010/main" val="40732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FEB6AEBC-E09B-1241-9BA4-293F37D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50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3A220F-3FB2-8541-AF89-D091FA7C9B18}"/>
              </a:ext>
            </a:extLst>
          </p:cNvPr>
          <p:cNvSpPr txBox="1"/>
          <p:nvPr/>
        </p:nvSpPr>
        <p:spPr>
          <a:xfrm>
            <a:off x="663322" y="1250940"/>
            <a:ext cx="95736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4"/>
              </a:rPr>
              <a:t>https://www.ledger.com/academy/blockchain/web-3-the-three-blockchain-generations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5"/>
              </a:rPr>
              <a:t>https://www.statista.com/statistics/730838/number-of-daily-cryptocurrency-transactions-by-type/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6"/>
              </a:rPr>
              <a:t>https://alphapoint.com/es/the-defi-series-an-overview-of-the-ecosystem-and-major-protocols/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7"/>
              </a:rPr>
              <a:t>https://www.theblockcrypto.com/data/decentralized-finance/total-value-locked-tvl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i="1" dirty="0">
                <a:hlinkClick r:id="rId8"/>
              </a:rPr>
              <a:t>https://www.caida.org/</a:t>
            </a:r>
            <a:endParaRPr lang="it-IT" i="1" dirty="0"/>
          </a:p>
          <a:p>
            <a:pPr marL="342900" indent="-342900">
              <a:buFont typeface="+mj-lt"/>
              <a:buAutoNum type="arabicPeriod"/>
            </a:pPr>
            <a:r>
              <a:rPr lang="it-IT" i="1" dirty="0">
                <a:hlinkClick r:id="rId9"/>
              </a:rPr>
              <a:t>https://dl.acm.org/doi/fullHtml/10.1145/3391195</a:t>
            </a:r>
            <a:endParaRPr lang="it-IT" i="1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10"/>
              </a:rPr>
              <a:t>https://www.usenix.org/legacy/events/sec06/tech/full_papers/lad/lad_html/originChange.html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11"/>
              </a:rPr>
              <a:t>http://etutorials.org/Networking/Integrated+cisco+and+unix+network+architectures/Chapter+10.+ISP+Connectivity+with+BGPv4-An+Exterior+Gateway+Path-Vector+Routing+Protocol+for+Interdomain+Routing/Route+Server+and+Routing+Registries/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hlinkClick r:id="rId12"/>
              </a:rPr>
              <a:t>https://blog.ipspace.net/2018/09/valley-free-routing.html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RFC7908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E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E3FB5E6-B2F1-1141-B7E8-C3516C45B63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References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FEB6AEBC-E09B-1241-9BA4-293F37D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51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3A220F-3FB2-8541-AF89-D091FA7C9B18}"/>
              </a:ext>
            </a:extLst>
          </p:cNvPr>
          <p:cNvSpPr txBox="1"/>
          <p:nvPr/>
        </p:nvSpPr>
        <p:spPr>
          <a:xfrm>
            <a:off x="663322" y="1073901"/>
            <a:ext cx="9573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it-IT" dirty="0">
                <a:hlinkClick r:id="rId4"/>
              </a:rPr>
              <a:t>https://www.forbes.com/sites/forbesbusinesscouncil/2020/09/28/what-makes-a-blockchain-project-successful/?sh=161db5812b44</a:t>
            </a:r>
            <a:endParaRPr lang="it-IT" dirty="0"/>
          </a:p>
          <a:p>
            <a:pPr marL="342900" indent="-342900">
              <a:buFont typeface="+mj-lt"/>
              <a:buAutoNum type="arabicPeriod" startAt="11"/>
            </a:pPr>
            <a:r>
              <a:rPr lang="it-IT" dirty="0">
                <a:hlinkClick r:id="rId5"/>
              </a:rPr>
              <a:t>https://crypto.news/average-eth-gas-fee-reached-new-ath-amid-trading-surge/</a:t>
            </a:r>
            <a:endParaRPr lang="it-IT" dirty="0"/>
          </a:p>
          <a:p>
            <a:pPr marL="342900" indent="-342900">
              <a:buFont typeface="+mj-lt"/>
              <a:buAutoNum type="arabicPeriod" startAt="11"/>
            </a:pPr>
            <a:r>
              <a:rPr lang="it-IT" dirty="0">
                <a:hlinkClick r:id="rId6"/>
              </a:rPr>
              <a:t>https://www.statista.com/statistics/1221821/gas-price-ethereum/</a:t>
            </a:r>
            <a:endParaRPr lang="it-IT" dirty="0"/>
          </a:p>
          <a:p>
            <a:pPr marL="342900" indent="-342900">
              <a:buFont typeface="+mj-lt"/>
              <a:buAutoNum type="arabicPeriod" startAt="12"/>
            </a:pPr>
            <a:endParaRPr lang="it-IT" dirty="0"/>
          </a:p>
          <a:p>
            <a:pPr marL="342900" indent="-342900">
              <a:buFont typeface="+mj-lt"/>
              <a:buAutoNum type="arabicPeriod" startAt="12"/>
            </a:pPr>
            <a:endParaRPr lang="it-IT" dirty="0"/>
          </a:p>
          <a:p>
            <a:pPr marL="342900" indent="-342900">
              <a:buFont typeface="+mj-lt"/>
              <a:buAutoNum type="arabicPeriod" startAt="12"/>
            </a:pPr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E3FB5E6-B2F1-1141-B7E8-C3516C45B63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References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21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11" y="89621"/>
            <a:ext cx="10515600" cy="1325563"/>
          </a:xfrm>
        </p:spPr>
        <p:txBody>
          <a:bodyPr>
            <a:normAutofit/>
          </a:bodyPr>
          <a:lstStyle/>
          <a:p>
            <a:r>
              <a:rPr lang="it-ES" sz="3200" dirty="0">
                <a:solidFill>
                  <a:schemeClr val="bg1"/>
                </a:solidFill>
              </a:rPr>
              <a:t>The Blockchain Technology</a:t>
            </a:r>
          </a:p>
        </p:txBody>
      </p:sp>
      <p:sp>
        <p:nvSpPr>
          <p:cNvPr id="6" name="Marcador de número de diapositiva 4">
            <a:extLst>
              <a:ext uri="{FF2B5EF4-FFF2-40B4-BE49-F238E27FC236}">
                <a16:creationId xmlns:a16="http://schemas.microsoft.com/office/drawing/2014/main" id="{D5FF74BC-5462-E440-A861-2490076A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52</a:t>
            </a:fld>
            <a:endParaRPr lang="en-GB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C53C8F4-EB20-F54D-9B49-D6ECE200C8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927E63-F908-9E4E-83C3-76F214BEE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3" y="1002535"/>
            <a:ext cx="10069417" cy="500165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37172F-92CB-C548-B712-65B5955E46E3}"/>
              </a:ext>
            </a:extLst>
          </p:cNvPr>
          <p:cNvSpPr txBox="1"/>
          <p:nvPr/>
        </p:nvSpPr>
        <p:spPr>
          <a:xfrm>
            <a:off x="10088015" y="610201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276362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11377" y="3597884"/>
            <a:ext cx="9791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An immutable distributed ledger that records validated transactions permanently without the need of a trusted third party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32" y="1260553"/>
            <a:ext cx="8565368" cy="216844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03540" y="5120393"/>
            <a:ext cx="9791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Composed of an append-only list of blocks, securely linked between each other through cryptography</a:t>
            </a:r>
          </a:p>
        </p:txBody>
      </p:sp>
      <p:sp>
        <p:nvSpPr>
          <p:cNvPr id="8" name="Marcador de número de diapositiva 4">
            <a:extLst>
              <a:ext uri="{FF2B5EF4-FFF2-40B4-BE49-F238E27FC236}">
                <a16:creationId xmlns:a16="http://schemas.microsoft.com/office/drawing/2014/main" id="{E42FF036-5C14-254A-B482-28DE6FDF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53</a:t>
            </a:fld>
            <a:endParaRPr lang="en-GB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DD337940-24AC-304B-831E-241361EA110C}"/>
              </a:ext>
            </a:extLst>
          </p:cNvPr>
          <p:cNvSpPr txBox="1">
            <a:spLocks/>
          </p:cNvSpPr>
          <p:nvPr/>
        </p:nvSpPr>
        <p:spPr>
          <a:xfrm>
            <a:off x="179111" y="89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ES" sz="3200">
                <a:solidFill>
                  <a:schemeClr val="bg1"/>
                </a:solidFill>
              </a:rPr>
              <a:t>The Blockchain Technology</a:t>
            </a:r>
            <a:endParaRPr lang="it-ES" sz="3200" dirty="0">
              <a:solidFill>
                <a:schemeClr val="bg1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5056283-3004-1945-B778-1FD7305A84DB}"/>
              </a:ext>
            </a:extLst>
          </p:cNvPr>
          <p:cNvSpPr txBox="1">
            <a:spLocks/>
          </p:cNvSpPr>
          <p:nvPr/>
        </p:nvSpPr>
        <p:spPr>
          <a:xfrm>
            <a:off x="134119" y="-333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ES" sz="3200">
                <a:solidFill>
                  <a:schemeClr val="bg1"/>
                </a:solidFill>
              </a:rPr>
              <a:t>The Blockchain Technology</a:t>
            </a:r>
            <a:endParaRPr lang="it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0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FEB6AEBC-E09B-1241-9BA4-293F37D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54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E3FB5E6-B2F1-1141-B7E8-C3516C45B63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Consensus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Algorithm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Comparison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97F154D-7F89-D345-92E8-3F79CE15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52" y="1434116"/>
            <a:ext cx="11620500" cy="44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2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FEB6AEBC-E09B-1241-9BA4-293F37D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55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E3FB5E6-B2F1-1141-B7E8-C3516C45B632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Blockchains</a:t>
            </a:r>
            <a:r>
              <a:rPr lang="it-IT" sz="3200" dirty="0">
                <a:solidFill>
                  <a:schemeClr val="bg1"/>
                </a:solidFill>
              </a:rPr>
              <a:t> : Public vs </a:t>
            </a:r>
            <a:r>
              <a:rPr lang="it-IT" sz="3200" dirty="0" err="1">
                <a:solidFill>
                  <a:schemeClr val="bg1"/>
                </a:solidFill>
              </a:rPr>
              <a:t>Consortium</a:t>
            </a:r>
            <a:r>
              <a:rPr lang="it-IT" sz="3200" dirty="0">
                <a:solidFill>
                  <a:schemeClr val="bg1"/>
                </a:solidFill>
              </a:rPr>
              <a:t> vs Private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97F154D-7F89-D345-92E8-3F79CE15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111" y="1439686"/>
            <a:ext cx="11620500" cy="42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9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5" y="1229292"/>
            <a:ext cx="7737451" cy="45780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6" y="1556863"/>
            <a:ext cx="4109872" cy="2349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5" y="1229292"/>
            <a:ext cx="4617683" cy="4578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5" y="1229292"/>
            <a:ext cx="8602039" cy="45780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5" y="1229291"/>
            <a:ext cx="8573258" cy="45780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4" y="1229289"/>
            <a:ext cx="8573259" cy="4578057"/>
          </a:xfrm>
          <a:prstGeom prst="rect">
            <a:avLst/>
          </a:prstGeom>
        </p:spPr>
      </p:pic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0E3379D8-6FEC-CA49-B2CF-641BD1B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56</a:t>
            </a:fld>
            <a:endParaRPr lang="en-GB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9545E16-11C3-EE43-9C6C-A38FC5D7E454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InBlock4 : </a:t>
            </a:r>
            <a:r>
              <a:rPr lang="it-IT" sz="3200" dirty="0" err="1">
                <a:solidFill>
                  <a:schemeClr val="bg1"/>
                </a:solidFill>
              </a:rPr>
              <a:t>Validation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17017" y="42328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número de diapositiva 4">
            <a:extLst>
              <a:ext uri="{FF2B5EF4-FFF2-40B4-BE49-F238E27FC236}">
                <a16:creationId xmlns:a16="http://schemas.microsoft.com/office/drawing/2014/main" id="{FC1C7175-1204-A14A-93C5-9B846B0B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57</a:t>
            </a:fld>
            <a:endParaRPr lang="en-GB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D213AF3-6294-3B40-B708-D6444FA6BC21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Gas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6E470A-1503-CD4F-A8EF-8090F25DC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1" y="2221462"/>
            <a:ext cx="3927683" cy="22630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70D60A5-91D6-A544-A3E5-4677D127D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61" y="1646553"/>
            <a:ext cx="6756998" cy="418017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ED6D77-56C1-904F-926B-405757569812}"/>
              </a:ext>
            </a:extLst>
          </p:cNvPr>
          <p:cNvSpPr txBox="1"/>
          <p:nvPr/>
        </p:nvSpPr>
        <p:spPr>
          <a:xfrm>
            <a:off x="6391618" y="1277221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Ethreum Historical Average Gas Price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0905BBB-00BD-DB4E-864E-D69B58D328A3}"/>
              </a:ext>
            </a:extLst>
          </p:cNvPr>
          <p:cNvSpPr txBox="1"/>
          <p:nvPr/>
        </p:nvSpPr>
        <p:spPr>
          <a:xfrm>
            <a:off x="4223134" y="41152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[12]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605A2D0-269A-E942-996B-EA5D0B79A2BE}"/>
              </a:ext>
            </a:extLst>
          </p:cNvPr>
          <p:cNvSpPr txBox="1"/>
          <p:nvPr/>
        </p:nvSpPr>
        <p:spPr>
          <a:xfrm>
            <a:off x="11514236" y="478107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[13]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E6C25B7-BF5A-6B4C-B34B-E11A7F28D3C5}"/>
              </a:ext>
            </a:extLst>
          </p:cNvPr>
          <p:cNvSpPr txBox="1"/>
          <p:nvPr/>
        </p:nvSpPr>
        <p:spPr>
          <a:xfrm>
            <a:off x="352201" y="4636538"/>
            <a:ext cx="370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dirty="0"/>
              <a:t>Price in ether =  </a:t>
            </a:r>
            <a:r>
              <a:rPr lang="en-US" dirty="0" err="1"/>
              <a:t>gasUsed</a:t>
            </a:r>
            <a:r>
              <a:rPr lang="en-US" dirty="0"/>
              <a:t> * </a:t>
            </a:r>
            <a:r>
              <a:rPr lang="en-US" dirty="0" err="1"/>
              <a:t>gasPrice</a:t>
            </a:r>
            <a:r>
              <a:rPr lang="en-US" dirty="0"/>
              <a:t>    </a:t>
            </a:r>
          </a:p>
          <a:p>
            <a:endParaRPr lang="it-ES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4D974F-74FA-B64D-A1CD-EA97826FD9DA}"/>
              </a:ext>
            </a:extLst>
          </p:cNvPr>
          <p:cNvSpPr txBox="1"/>
          <p:nvPr/>
        </p:nvSpPr>
        <p:spPr>
          <a:xfrm>
            <a:off x="295451" y="1596510"/>
            <a:ext cx="2014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Ethereum Gas </a:t>
            </a:r>
          </a:p>
        </p:txBody>
      </p:sp>
    </p:spTree>
    <p:extLst>
      <p:ext uri="{BB962C8B-B14F-4D97-AF65-F5344CB8AC3E}">
        <p14:creationId xmlns:p14="http://schemas.microsoft.com/office/powerpoint/2010/main" val="32954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-145548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800" dirty="0" err="1">
                <a:solidFill>
                  <a:schemeClr val="bg1"/>
                </a:solidFill>
              </a:rPr>
              <a:t>Hints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FEB6AEBC-E09B-1241-9BA4-293F37D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DB287-31B9-344E-BFBD-828663BD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727200"/>
            <a:ext cx="7416800" cy="34036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CF17D3-F6B1-E548-969B-B2D63C7451BC}"/>
              </a:ext>
            </a:extLst>
          </p:cNvPr>
          <p:cNvSpPr txBox="1"/>
          <p:nvPr/>
        </p:nvSpPr>
        <p:spPr>
          <a:xfrm>
            <a:off x="2387600" y="5412658"/>
            <a:ext cx="789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Distribution of </a:t>
            </a:r>
            <a:r>
              <a:rPr lang="it-IT" err="1"/>
              <a:t>number</a:t>
            </a:r>
            <a:r>
              <a:rPr lang="it-IT"/>
              <a:t> of </a:t>
            </a:r>
            <a:r>
              <a:rPr lang="it-IT" err="1"/>
              <a:t>blocks</a:t>
            </a:r>
            <a:r>
              <a:rPr lang="it-IT"/>
              <a:t> </a:t>
            </a:r>
            <a:r>
              <a:rPr lang="it-IT" err="1"/>
              <a:t>allocated</a:t>
            </a:r>
            <a:r>
              <a:rPr lang="it-IT"/>
              <a:t> up to </a:t>
            </a:r>
            <a:r>
              <a:rPr lang="it-IT" err="1"/>
              <a:t>May</a:t>
            </a:r>
            <a:r>
              <a:rPr lang="it-IT"/>
              <a:t> 2018, per </a:t>
            </a:r>
            <a:r>
              <a:rPr lang="it-IT" err="1"/>
              <a:t>block</a:t>
            </a:r>
            <a:r>
              <a:rPr lang="it-IT"/>
              <a:t> </a:t>
            </a:r>
            <a:r>
              <a:rPr lang="it-IT" err="1"/>
              <a:t>size</a:t>
            </a:r>
            <a:r>
              <a:rPr lang="it-IT"/>
              <a:t>. </a:t>
            </a:r>
          </a:p>
          <a:p>
            <a:endParaRPr lang="it-ES"/>
          </a:p>
        </p:txBody>
      </p:sp>
    </p:spTree>
    <p:extLst>
      <p:ext uri="{BB962C8B-B14F-4D97-AF65-F5344CB8AC3E}">
        <p14:creationId xmlns:p14="http://schemas.microsoft.com/office/powerpoint/2010/main" val="1416305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A74BB-52EE-5E4F-B2BB-A44F45D4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7" y="15581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59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1ECAA00-8C75-D143-B392-F48D05E95637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IRB : Design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C051A1-F90B-CE47-BE86-E4C6C99C2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2" y="1853239"/>
            <a:ext cx="7943163" cy="344659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D92B66-B448-5840-8D07-6B7F80DE21D4}"/>
              </a:ext>
            </a:extLst>
          </p:cNvPr>
          <p:cNvSpPr txBox="1"/>
          <p:nvPr/>
        </p:nvSpPr>
        <p:spPr>
          <a:xfrm>
            <a:off x="9265185" y="477030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87150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6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Outiline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6B83106-724D-8349-AA46-7C83C9C2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i="1" dirty="0" err="1"/>
              <a:t>InBlock</a:t>
            </a:r>
            <a:r>
              <a:rPr lang="it-IT" i="1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/>
              <a:t>InBlockIPv6 </a:t>
            </a:r>
            <a:r>
              <a:rPr lang="it-IT" i="1" dirty="0" err="1"/>
              <a:t>Proof</a:t>
            </a:r>
            <a:r>
              <a:rPr lang="it-IT" i="1" dirty="0"/>
              <a:t> of </a:t>
            </a:r>
            <a:r>
              <a:rPr lang="it-IT" i="1" dirty="0" err="1"/>
              <a:t>Concept</a:t>
            </a:r>
            <a:endParaRPr lang="it-IT" i="1" dirty="0"/>
          </a:p>
          <a:p>
            <a:pPr marL="971550" lvl="1" indent="-514350">
              <a:buFont typeface="+mj-lt"/>
              <a:buAutoNum type="arabicPeriod"/>
            </a:pPr>
            <a:r>
              <a:rPr lang="it-IT" i="1" dirty="0"/>
              <a:t>InBlockIPv4 </a:t>
            </a:r>
            <a:r>
              <a:rPr lang="it-IT" i="1" dirty="0" err="1"/>
              <a:t>Proof</a:t>
            </a:r>
            <a:r>
              <a:rPr lang="it-IT" i="1" dirty="0"/>
              <a:t> of </a:t>
            </a:r>
            <a:r>
              <a:rPr lang="it-IT" i="1" dirty="0" err="1"/>
              <a:t>Concept</a:t>
            </a:r>
            <a:r>
              <a:rPr lang="it-IT" i="1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it-IT" i="1" dirty="0"/>
              <a:t>IRB &amp; ASIRIA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i="1" dirty="0"/>
              <a:t>Internet Routing </a:t>
            </a:r>
            <a:r>
              <a:rPr lang="it-IT" i="1" dirty="0" err="1"/>
              <a:t>Blockchain</a:t>
            </a:r>
            <a:endParaRPr lang="it-IT" i="1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 err="1"/>
              <a:t>Autonomous</a:t>
            </a:r>
            <a:r>
              <a:rPr lang="it-IT" dirty="0"/>
              <a:t> System Internet </a:t>
            </a:r>
            <a:r>
              <a:rPr lang="it-IT" dirty="0" err="1"/>
              <a:t>Registry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for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Authorization</a:t>
            </a:r>
            <a:r>
              <a:rPr lang="it-IT" dirty="0"/>
              <a:t> </a:t>
            </a:r>
            <a:endParaRPr lang="it-IT" i="1" dirty="0"/>
          </a:p>
          <a:p>
            <a:pPr marL="514350" indent="-514350">
              <a:buFont typeface="+mj-lt"/>
              <a:buAutoNum type="arabicPeriod"/>
            </a:pPr>
            <a:r>
              <a:rPr lang="it-IT" i="1" dirty="0" err="1"/>
              <a:t>Conclusions</a:t>
            </a:r>
            <a:r>
              <a:rPr lang="it-IT" i="1" dirty="0"/>
              <a:t> &amp; future work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42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7FD05-F55A-3D4B-92FF-253078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94" y="1162843"/>
            <a:ext cx="5183606" cy="13255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2400" dirty="0"/>
              <a:t>ASIRIA </a:t>
            </a:r>
            <a:r>
              <a:rPr lang="it-IT" sz="2400" dirty="0" err="1"/>
              <a:t>leak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 </a:t>
            </a:r>
            <a:r>
              <a:rPr lang="it-IT" sz="2400" dirty="0" err="1"/>
              <a:t>sensitivity</a:t>
            </a:r>
            <a:r>
              <a:rPr lang="it-IT" sz="2400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1EF11-1B07-1740-BC5F-91E42059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60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B58BE3-EB74-2B46-96DD-A6847EF0F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1480D2-E9B3-9243-8F03-DE67CEB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6565" y="2187217"/>
            <a:ext cx="5785115" cy="3567824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BDDB9F3B-E84F-1248-A6A9-E8B75D5A5C35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>
                <a:solidFill>
                  <a:schemeClr val="bg1"/>
                </a:solidFill>
              </a:rPr>
              <a:t>ASIRIA : Evaluation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915FFA1-5998-8F4C-B8A7-A403F94CC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8" y="2158663"/>
            <a:ext cx="3341176" cy="32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7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8E610AB-2138-0E4A-84EE-8F1B08820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7" y="1191514"/>
            <a:ext cx="9301655" cy="49160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A4738-F186-8B48-83E4-58C4DDBEF0BE}"/>
              </a:ext>
            </a:extLst>
          </p:cNvPr>
          <p:cNvSpPr txBox="1"/>
          <p:nvPr/>
        </p:nvSpPr>
        <p:spPr>
          <a:xfrm>
            <a:off x="10707952" y="52660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[5]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ADF5F7-D121-C247-9F2B-D5EA1C264B7A}"/>
              </a:ext>
            </a:extLst>
          </p:cNvPr>
          <p:cNvSpPr txBox="1"/>
          <p:nvPr/>
        </p:nvSpPr>
        <p:spPr>
          <a:xfrm>
            <a:off x="5161401" y="9427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ICANN</a:t>
            </a:r>
          </a:p>
        </p:txBody>
      </p:sp>
    </p:spTree>
    <p:extLst>
      <p:ext uri="{BB962C8B-B14F-4D97-AF65-F5344CB8AC3E}">
        <p14:creationId xmlns:p14="http://schemas.microsoft.com/office/powerpoint/2010/main" val="9291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8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B65B1A9-273E-CC49-A5A1-F49E46A7F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i="1" dirty="0"/>
              <a:t> </a:t>
            </a:r>
            <a:r>
              <a:rPr lang="it-IT" i="1" dirty="0" err="1"/>
              <a:t>Prefix</a:t>
            </a:r>
            <a:r>
              <a:rPr lang="it-IT" i="1" dirty="0"/>
              <a:t> </a:t>
            </a:r>
            <a:r>
              <a:rPr lang="it-IT" i="1" dirty="0" err="1"/>
              <a:t>Hijacking</a:t>
            </a:r>
            <a:r>
              <a:rPr lang="it-IT" i="1" dirty="0"/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E7E1E8-FA47-024B-A669-A4DC849AC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54" y="2764264"/>
            <a:ext cx="3240000" cy="2866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5873E2-A44B-C440-864A-D5C13E2FB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4264"/>
            <a:ext cx="3204000" cy="2834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52C463-6878-1446-B2FD-51F6941F9DF9}"/>
              </a:ext>
            </a:extLst>
          </p:cNvPr>
          <p:cNvSpPr txBox="1"/>
          <p:nvPr/>
        </p:nvSpPr>
        <p:spPr>
          <a:xfrm>
            <a:off x="9760825" y="454996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6987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19AA2-3731-C749-85DA-3DA13EB7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25A0-824D-45E3-8CED-3E8B669A164D}" type="slidenum">
              <a:rPr lang="en-GB" smtClean="0"/>
              <a:t>9</a:t>
            </a:fld>
            <a:endParaRPr lang="en-GB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2A279C2-AA2C-2340-9912-57F62E3FEA03}"/>
              </a:ext>
            </a:extLst>
          </p:cNvPr>
          <p:cNvSpPr txBox="1">
            <a:spLocks/>
          </p:cNvSpPr>
          <p:nvPr/>
        </p:nvSpPr>
        <p:spPr>
          <a:xfrm>
            <a:off x="192352" y="160489"/>
            <a:ext cx="10515600" cy="91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3200" dirty="0" err="1">
                <a:solidFill>
                  <a:schemeClr val="bg1"/>
                </a:solidFill>
              </a:rPr>
              <a:t>InBlock</a:t>
            </a:r>
            <a:r>
              <a:rPr lang="it-IT" sz="3200" dirty="0">
                <a:solidFill>
                  <a:schemeClr val="bg1"/>
                </a:solidFill>
              </a:rPr>
              <a:t> : </a:t>
            </a:r>
            <a:r>
              <a:rPr lang="it-IT" sz="3200" dirty="0" err="1">
                <a:solidFill>
                  <a:schemeClr val="bg1"/>
                </a:solidFill>
              </a:rPr>
              <a:t>Motivation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4" name="Imagen 3">
            <a:extLst>
              <a:ext uri="{FF2B5EF4-FFF2-40B4-BE49-F238E27FC236}">
                <a16:creationId xmlns:a16="http://schemas.microsoft.com/office/drawing/2014/main" id="{27A0124F-26F5-844B-ABAF-424045C2B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" y="6225169"/>
            <a:ext cx="4411743" cy="44080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C1B47C96-C3C0-F246-946B-01414BC6C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76" y="1723583"/>
            <a:ext cx="6559926" cy="44020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CC5A6C-66D9-B24D-B50A-9FD0F2772F6E}"/>
              </a:ext>
            </a:extLst>
          </p:cNvPr>
          <p:cNvSpPr txBox="1"/>
          <p:nvPr/>
        </p:nvSpPr>
        <p:spPr>
          <a:xfrm>
            <a:off x="495759" y="1723583"/>
            <a:ext cx="1757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ES" sz="2400" dirty="0"/>
              <a:t>RPKI &amp; ROAs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4B05B6B-95AC-FF4C-9173-0A005B98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31" y="2720935"/>
            <a:ext cx="2389742" cy="4351338"/>
          </a:xfrm>
        </p:spPr>
        <p:txBody>
          <a:bodyPr>
            <a:normAutofit/>
          </a:bodyPr>
          <a:lstStyle/>
          <a:p>
            <a:r>
              <a:rPr lang="it-IT" sz="2400" i="1" dirty="0" err="1"/>
              <a:t>Deletion</a:t>
            </a:r>
            <a:r>
              <a:rPr lang="it-IT" sz="2400" i="1" dirty="0"/>
              <a:t> </a:t>
            </a:r>
          </a:p>
          <a:p>
            <a:r>
              <a:rPr lang="it-IT" sz="2400" i="1" dirty="0" err="1"/>
              <a:t>Suppression</a:t>
            </a:r>
            <a:r>
              <a:rPr lang="it-IT" sz="2400" i="1" dirty="0"/>
              <a:t>  </a:t>
            </a:r>
          </a:p>
          <a:p>
            <a:r>
              <a:rPr lang="it-IT" sz="2400" i="1" dirty="0" err="1"/>
              <a:t>Corruption</a:t>
            </a:r>
            <a:endParaRPr lang="it-IT" sz="2400" i="1" dirty="0"/>
          </a:p>
          <a:p>
            <a:r>
              <a:rPr lang="it-IT" sz="2400" i="1" dirty="0" err="1"/>
              <a:t>Modification</a:t>
            </a:r>
            <a:r>
              <a:rPr lang="it-IT" sz="2400" i="1" dirty="0"/>
              <a:t> </a:t>
            </a:r>
          </a:p>
          <a:p>
            <a:r>
              <a:rPr lang="it-IT" sz="2400" i="1" dirty="0" err="1"/>
              <a:t>Revocation</a:t>
            </a:r>
            <a:endParaRPr lang="it-IT" sz="2400" i="1" dirty="0"/>
          </a:p>
          <a:p>
            <a:r>
              <a:rPr lang="it-IT" sz="2400" i="1" dirty="0" err="1"/>
              <a:t>Injection</a:t>
            </a:r>
            <a:r>
              <a:rPr lang="it-IT" sz="2400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374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26093</TotalTime>
  <Words>13797</Words>
  <Application>Microsoft Macintosh PowerPoint</Application>
  <PresentationFormat>Widescreen</PresentationFormat>
  <Paragraphs>941</Paragraphs>
  <Slides>60</Slides>
  <Notes>58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LMRoman10</vt:lpstr>
      <vt:lpstr>Tw Cen MT</vt:lpstr>
      <vt:lpstr>Tw Cen MT Condensed</vt:lpstr>
      <vt:lpstr>Wingdings 3</vt:lpstr>
      <vt:lpstr>Integral</vt:lpstr>
      <vt:lpstr>Tema di Office</vt:lpstr>
      <vt:lpstr>Blockchain for the management OF INTERNET RESOURCES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Route Leaks Detection and Prevention </vt:lpstr>
      <vt:lpstr>Route Leaks Detection and Prevention </vt:lpstr>
      <vt:lpstr>Presentazione standard di PowerPoint</vt:lpstr>
      <vt:lpstr>Presentazione standard di PowerPoint</vt:lpstr>
      <vt:lpstr>Presentazione standard di PowerPoint</vt:lpstr>
      <vt:lpstr>IRB : ASN pair asset description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False Positive in ASIRIA leak detection   </vt:lpstr>
      <vt:lpstr>ASIRIA leak detection sensitivity </vt:lpstr>
      <vt:lpstr>ASIRIA leak detection sensitivity </vt:lpstr>
      <vt:lpstr>ASIRIA leak detection sensitivity </vt:lpstr>
      <vt:lpstr>ASIRIA alarm system sensitivity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Blockchain Technology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Hints</vt:lpstr>
      <vt:lpstr>Presentazione standard di PowerPoint</vt:lpstr>
      <vt:lpstr>ASIRIA leak detection sensitivity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Multi-domain federation: scope, challenges, and opportunities</dc:title>
  <dc:creator>Luca Cominardi</dc:creator>
  <cp:lastModifiedBy>Stefano Angieri</cp:lastModifiedBy>
  <cp:revision>1598</cp:revision>
  <dcterms:created xsi:type="dcterms:W3CDTF">2017-06-12T07:38:39Z</dcterms:created>
  <dcterms:modified xsi:type="dcterms:W3CDTF">2022-02-14T01:17:02Z</dcterms:modified>
</cp:coreProperties>
</file>